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59" r:id="rId3"/>
    <p:sldId id="261" r:id="rId4"/>
    <p:sldId id="266" r:id="rId5"/>
    <p:sldId id="330" r:id="rId6"/>
    <p:sldId id="328" r:id="rId7"/>
    <p:sldId id="319" r:id="rId8"/>
    <p:sldId id="306" r:id="rId9"/>
    <p:sldId id="296" r:id="rId10"/>
    <p:sldId id="295" r:id="rId11"/>
    <p:sldId id="326" r:id="rId12"/>
    <p:sldId id="321" r:id="rId13"/>
    <p:sldId id="322" r:id="rId14"/>
    <p:sldId id="327" r:id="rId15"/>
    <p:sldId id="325" r:id="rId16"/>
    <p:sldId id="324" r:id="rId17"/>
    <p:sldId id="307" r:id="rId18"/>
    <p:sldId id="308" r:id="rId19"/>
    <p:sldId id="309" r:id="rId20"/>
    <p:sldId id="310" r:id="rId21"/>
    <p:sldId id="331" r:id="rId22"/>
    <p:sldId id="320" r:id="rId23"/>
    <p:sldId id="312" r:id="rId24"/>
    <p:sldId id="257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714B"/>
    <a:srgbClr val="6F6E54"/>
    <a:srgbClr val="D5B6A6"/>
    <a:srgbClr val="3739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00" autoAdjust="0"/>
    <p:restoredTop sz="80021" autoAdjust="0"/>
  </p:normalViewPr>
  <p:slideViewPr>
    <p:cSldViewPr snapToGrid="0" showGuides="1">
      <p:cViewPr varScale="1">
        <p:scale>
          <a:sx n="58" d="100"/>
          <a:sy n="58" d="100"/>
        </p:scale>
        <p:origin x="156" y="52"/>
      </p:cViewPr>
      <p:guideLst>
        <p:guide orient="horz" pos="2251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41FD58-D98B-4373-9260-B9278975342E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08D0C-FC5C-4087-91EE-F0C8D0874C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zhihu.com/?target=https%3A//dl.acm.org/doi/10.1145/3357384.3357814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link.zhihu.com/?target=https%3A//dl.acm.org/doi/10.1145/3357384.3357818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zhihu.com/?target=https%3A//dl.acm.org/doi/10.1145/3357384.3357814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link.zhihu.com/?target=https%3A//dl.acm.org/doi/10.1145/3357384.3357818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zh-CN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University of Queensland  Hongzhi Yin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08D0C-FC5C-4087-91EE-F0C8D0874C5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en-US" altLang="zh-CN" dirty="0"/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08D0C-FC5C-4087-91EE-F0C8D0874C54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en-US" altLang="zh-CN" dirty="0"/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08D0C-FC5C-4087-91EE-F0C8D0874C5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49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en-US" altLang="zh-CN" dirty="0"/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08D0C-FC5C-4087-91EE-F0C8D0874C5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37871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en-US" altLang="zh-CN" dirty="0"/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 err="1"/>
              <a:t>sigmod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08D0C-FC5C-4087-91EE-F0C8D0874C5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8578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en-US" altLang="zh-CN" dirty="0"/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 err="1"/>
              <a:t>softmax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08D0C-FC5C-4087-91EE-F0C8D0874C5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3755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en-US" altLang="zh-CN" dirty="0"/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08D0C-FC5C-4087-91EE-F0C8D0874C5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1834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en-US" altLang="zh-CN" dirty="0"/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08D0C-FC5C-4087-91EE-F0C8D0874C5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220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08D0C-FC5C-4087-91EE-F0C8D0874C54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08D0C-FC5C-4087-91EE-F0C8D0874C54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找用户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已经评判过并与此新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最相似的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，然后依据用户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对这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的喜好程度来判断其对此新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的喜好程度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08D0C-FC5C-4087-91EE-F0C8D0874C54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zh-CN" sz="1200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Contribution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08D0C-FC5C-4087-91EE-F0C8D0874C5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在现实世界中，会话通常有不同的长度。有必要知道在处理它们时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DHCN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有多稳定。我们遵循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(Liu et al. 2018)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yoochoose1 /64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digineticain1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的会话划分为两个不同长度的组，并将它们命名为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包含长度小于或等于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的会话，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包含长度大于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的会话。我们选择切割点为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，因为这是所有会话中最常见的长度。然后，我们在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P@20on Short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两方面比较了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dhcn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STAMP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SR-GNN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的性能。图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的结果显示，在大多数情况下，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DHCN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的性能稳定地超过了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onyoochoose1 /64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diginetica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在不同会话长度下的所有基准模型。特别是，在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上的性能比基线要好得多。结果表明，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DHCN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在真实世界的基于会话的推荐中具有良好的适应性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08D0C-FC5C-4087-91EE-F0C8D0874C54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08D0C-FC5C-4087-91EE-F0C8D0874C5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8963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大量实验表明，我们提出的模型具有优于最新基准的压倒性优势，并且在基准数据集方面实现了具有统计意义的显着改进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08D0C-FC5C-4087-91EE-F0C8D0874C5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1132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08D0C-FC5C-4087-91EE-F0C8D0874C54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08D0C-FC5C-4087-91EE-F0C8D0874C54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08D0C-FC5C-4087-91EE-F0C8D0874C5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基于会话的推荐算法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(Session-based Recommendation)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是指在用户未登录状态下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仅仅依赖匿名会话进行用户下一个行为预测的一种算法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在许多领域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如电商、短视频、直播等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有着重要的作用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Session-based Recommendation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易与序列推荐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Sequencial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Recommendation)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混淆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这里区分一下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序列推荐中常将用户长期历史序列建模表征用户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可能还包括用户画像等信息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典型算法如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MIND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SDM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而基于会话的推荐中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session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行为长度相对更短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且用户长期偏好完全未知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主要侧重于建模用户近期实时兴趣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可以视为序列推荐的子领域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业界主流推荐系统大致分为召回、粗排、排序和重排四个阶段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Session-based Recommendation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的相关工作主要应用在我们的召回阶段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在实际多路召回场景中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利用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SR-GNN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算法作为一路召回队列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针对纯新用户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该队列也能够提供粗排能力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08D0C-FC5C-4087-91EE-F0C8D0874C54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基于会话的推荐算法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(Session-based Recommendation)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是指在用户未登录状态下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仅仅依赖匿名会话进行用户下一个行为预测的一种算法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在许多领域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如电商、短视频、直播等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有着重要的作用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Session-based Recommendation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易与序列推荐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Sequencial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Recommendation)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混淆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这里区分一下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序列推荐中常将用户长期历史序列建模表征用户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可能还包括用户画像等信息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典型算法如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MIND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SDM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而基于会话的推荐中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session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行为长度相对更短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且用户长期偏好完全未知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主要侧重于建模用户近期实时兴趣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可以视为序列推荐的子领域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业界主流推荐系统大致分为召回、粗排、排序和重排四个阶段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Session-based Recommendation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的相关工作主要应用在我们的召回阶段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在实际多路召回场景中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利用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SR-GNN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算法作为一路召回队列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针对纯新用户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该队列也能够提供粗排能力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08D0C-FC5C-4087-91EE-F0C8D0874C5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962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e1</a:t>
            </a:r>
            <a:r>
              <a:rPr lang="zh-CN" altLang="en-US" dirty="0"/>
              <a:t>：</a:t>
            </a:r>
            <a:r>
              <a:rPr lang="en-US" altLang="zh-CN" dirty="0"/>
              <a:t>v1</a:t>
            </a:r>
            <a:r>
              <a:rPr lang="zh-CN" altLang="en-US" dirty="0"/>
              <a:t>、</a:t>
            </a:r>
            <a:r>
              <a:rPr lang="en-US" altLang="zh-CN" dirty="0"/>
              <a:t>v2</a:t>
            </a:r>
            <a:r>
              <a:rPr lang="zh-CN" altLang="en-US" dirty="0"/>
              <a:t>、</a:t>
            </a:r>
            <a:r>
              <a:rPr lang="en-US" altLang="zh-CN" dirty="0"/>
              <a:t>v3</a:t>
            </a:r>
          </a:p>
          <a:p>
            <a:r>
              <a:rPr lang="en-US" altLang="zh-CN" dirty="0"/>
              <a:t>e2</a:t>
            </a:r>
            <a:r>
              <a:rPr lang="zh-CN" altLang="en-US" dirty="0"/>
              <a:t>：</a:t>
            </a:r>
            <a:r>
              <a:rPr lang="en-US" altLang="zh-CN" dirty="0"/>
              <a:t>v2</a:t>
            </a:r>
            <a:r>
              <a:rPr lang="zh-CN" altLang="en-US" dirty="0"/>
              <a:t>、</a:t>
            </a:r>
            <a:r>
              <a:rPr lang="en-US" altLang="zh-CN" dirty="0"/>
              <a:t>v3</a:t>
            </a:r>
          </a:p>
          <a:p>
            <a:r>
              <a:rPr lang="en-US" altLang="zh-CN" dirty="0"/>
              <a:t>e3</a:t>
            </a:r>
            <a:r>
              <a:rPr lang="zh-CN" altLang="en-US" dirty="0"/>
              <a:t>：</a:t>
            </a:r>
            <a:r>
              <a:rPr lang="en-US" altLang="zh-CN" dirty="0"/>
              <a:t>v3</a:t>
            </a:r>
            <a:r>
              <a:rPr lang="zh-CN" altLang="en-US" dirty="0"/>
              <a:t>、</a:t>
            </a:r>
            <a:r>
              <a:rPr lang="en-US" altLang="zh-CN" dirty="0"/>
              <a:t>v5</a:t>
            </a:r>
            <a:r>
              <a:rPr lang="zh-CN" altLang="en-US" dirty="0"/>
              <a:t>、</a:t>
            </a:r>
            <a:r>
              <a:rPr lang="en-US" altLang="zh-CN" dirty="0"/>
              <a:t>v6</a:t>
            </a:r>
          </a:p>
          <a:p>
            <a:r>
              <a:rPr lang="en-US" altLang="zh-CN" dirty="0"/>
              <a:t>e2</a:t>
            </a:r>
            <a:r>
              <a:rPr lang="zh-CN" altLang="en-US" dirty="0"/>
              <a:t>：</a:t>
            </a:r>
            <a:r>
              <a:rPr lang="en-US" altLang="zh-CN" dirty="0"/>
              <a:t>v4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08D0C-FC5C-4087-91EE-F0C8D0874C5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973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认为用户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商品的交互并不是严格顺序依赖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的会话推荐模型可以捕获成对项目之间的关系，而真实场景中是项目的关系是多对多且高阶的。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构建超图后，作者先使用超图来学习会话内的关系，然后使用了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 graph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来学习会话间的关系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在音乐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中用户会选择随机或者顺序播放自己的歌单，这并不影响用户的偏好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08D0C-FC5C-4087-91EE-F0C8D0874C5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1389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08D0C-FC5C-4087-91EE-F0C8D0874C54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Dii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=∑M=1WHi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08D0C-FC5C-4087-91EE-F0C8D0874C54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E609D9-7DA5-4E7D-84F8-02FFB66B2441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1E2E32-F8B8-447D-960A-E3973DB6F2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E609D9-7DA5-4E7D-84F8-02FFB66B2441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1E2E32-F8B8-447D-960A-E3973DB6F2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E609D9-7DA5-4E7D-84F8-02FFB66B2441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1E2E32-F8B8-447D-960A-E3973DB6F2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E609D9-7DA5-4E7D-84F8-02FFB66B2441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1E2E32-F8B8-447D-960A-E3973DB6F2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E609D9-7DA5-4E7D-84F8-02FFB66B2441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1E2E32-F8B8-447D-960A-E3973DB6F2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E609D9-7DA5-4E7D-84F8-02FFB66B2441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1E2E32-F8B8-447D-960A-E3973DB6F2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E609D9-7DA5-4E7D-84F8-02FFB66B2441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1E2E32-F8B8-447D-960A-E3973DB6F2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E609D9-7DA5-4E7D-84F8-02FFB66B2441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1E2E32-F8B8-447D-960A-E3973DB6F2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E609D9-7DA5-4E7D-84F8-02FFB66B2441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1E2E32-F8B8-447D-960A-E3973DB6F2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E609D9-7DA5-4E7D-84F8-02FFB66B2441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1E2E32-F8B8-447D-960A-E3973DB6F2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E609D9-7DA5-4E7D-84F8-02FFB66B2441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1E2E32-F8B8-447D-960A-E3973DB6F2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2943628" y="2522373"/>
            <a:ext cx="631213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400" b="1" dirty="0">
                <a:solidFill>
                  <a:schemeClr val="accent1">
                    <a:lumMod val="50000"/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逐浪细阁体" panose="03000509000000000000" pitchFamily="65" charset="-122"/>
              </a:rPr>
              <a:t>感谢您下载包图网平台上提供的</a:t>
            </a:r>
            <a:r>
              <a:rPr lang="en-US" altLang="zh-CN" sz="1400" b="1" dirty="0">
                <a:solidFill>
                  <a:schemeClr val="accent1">
                    <a:lumMod val="50000"/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逐浪细阁体" panose="03000509000000000000" pitchFamily="65" charset="-122"/>
              </a:rPr>
              <a:t>PPT</a:t>
            </a:r>
            <a:r>
              <a:rPr lang="zh-CN" altLang="en-US" sz="1400" b="1" dirty="0">
                <a:solidFill>
                  <a:schemeClr val="accent1">
                    <a:lumMod val="50000"/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逐浪细阁体" panose="03000509000000000000" pitchFamily="65" charset="-122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en-US" altLang="zh-CN" sz="1400" b="1" dirty="0">
              <a:solidFill>
                <a:schemeClr val="accent1">
                  <a:lumMod val="50000"/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逐浪细阁体" panose="03000509000000000000" pitchFamily="65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9.PNG"/><Relationship Id="rId9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10" Type="http://schemas.openxmlformats.org/officeDocument/2006/relationships/image" Target="../media/image22.PNG"/><Relationship Id="rId4" Type="http://schemas.openxmlformats.org/officeDocument/2006/relationships/image" Target="../media/image5.pn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034" y="3225800"/>
            <a:ext cx="12192000" cy="3631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2"/>
              </a:solidFill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06" y="5339556"/>
            <a:ext cx="1455487" cy="1455487"/>
          </a:xfrm>
          <a:prstGeom prst="rect">
            <a:avLst/>
          </a:prstGeom>
        </p:spPr>
      </p:pic>
      <p:sp>
        <p:nvSpPr>
          <p:cNvPr id="13" name="标题 1"/>
          <p:cNvSpPr txBox="1"/>
          <p:nvPr/>
        </p:nvSpPr>
        <p:spPr>
          <a:xfrm>
            <a:off x="831850" y="3225800"/>
            <a:ext cx="10515600" cy="13366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/>
              <a:t>Self-Supervised Hypergraph Convolutional Networks for Session-based Recommendation</a:t>
            </a:r>
            <a:r>
              <a:rPr lang="zh-CN" altLang="en-US" sz="3600" b="1" dirty="0"/>
              <a:t>（</a:t>
            </a:r>
            <a:r>
              <a:rPr lang="en-US" altLang="zh-CN" sz="3600" b="1" dirty="0"/>
              <a:t> AAAI-21 </a:t>
            </a:r>
            <a:r>
              <a:rPr lang="zh-CN" altLang="en-US" sz="3600" b="1" dirty="0"/>
              <a:t>）</a:t>
            </a:r>
          </a:p>
        </p:txBody>
      </p:sp>
      <p:sp>
        <p:nvSpPr>
          <p:cNvPr id="14" name="文本占位符 2"/>
          <p:cNvSpPr txBox="1"/>
          <p:nvPr/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zh-CN" altLang="en-US" dirty="0"/>
              <a:t>潘金伟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560EDB3-0AA7-44EB-809F-32CDE585E974}"/>
              </a:ext>
            </a:extLst>
          </p:cNvPr>
          <p:cNvSpPr/>
          <p:nvPr/>
        </p:nvSpPr>
        <p:spPr>
          <a:xfrm>
            <a:off x="921618" y="4378823"/>
            <a:ext cx="4405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Hongzhi Yin ,The University of Queensland</a:t>
            </a:r>
            <a:endParaRPr lang="zh-CN" altLang="en-US" dirty="0">
              <a:solidFill>
                <a:schemeClr val="accent2"/>
              </a:solidFill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62A51EFA-6FE1-4AB8-9511-B5B7DC9FF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854" y="2170317"/>
            <a:ext cx="9551827" cy="3280254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74393" y="285141"/>
            <a:ext cx="712727" cy="684812"/>
            <a:chOff x="4570473" y="781806"/>
            <a:chExt cx="5589527" cy="53706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-5580000">
              <a:off x="3448806" y="1903473"/>
              <a:ext cx="5294387" cy="305105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405" y="1428287"/>
              <a:ext cx="2935595" cy="4724119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1330960" y="299432"/>
            <a:ext cx="5674275" cy="738664"/>
            <a:chOff x="1564640" y="614772"/>
            <a:chExt cx="4765041" cy="738664"/>
          </a:xfrm>
        </p:grpSpPr>
        <p:sp>
          <p:nvSpPr>
            <p:cNvPr id="6" name="文本框 5"/>
            <p:cNvSpPr txBox="1"/>
            <p:nvPr/>
          </p:nvSpPr>
          <p:spPr>
            <a:xfrm>
              <a:off x="1564640" y="614772"/>
              <a:ext cx="37185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600" dirty="0">
                  <a:solidFill>
                    <a:schemeClr val="accent1">
                      <a:lumMod val="75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模型结构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564640" y="1014882"/>
              <a:ext cx="4765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spc="600" dirty="0">
                  <a:solidFill>
                    <a:schemeClr val="accent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Overall</a:t>
              </a:r>
              <a:endParaRPr lang="zh-CN" altLang="en-US" sz="1600" spc="600" dirty="0">
                <a:solidFill>
                  <a:schemeClr val="accent1"/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113" y="125468"/>
            <a:ext cx="1148148" cy="114814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710374" y="1514618"/>
            <a:ext cx="3267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挖掘商品级别的序列转换模式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362072" y="5775324"/>
            <a:ext cx="3267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挖掘会话间的序列转换模式</a:t>
            </a:r>
          </a:p>
        </p:txBody>
      </p:sp>
      <p:cxnSp>
        <p:nvCxnSpPr>
          <p:cNvPr id="11" name="连接符: 肘形 10"/>
          <p:cNvCxnSpPr/>
          <p:nvPr/>
        </p:nvCxnSpPr>
        <p:spPr>
          <a:xfrm rot="5400000" flipH="1" flipV="1">
            <a:off x="4234629" y="1758551"/>
            <a:ext cx="625990" cy="490134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肘形 13"/>
          <p:cNvCxnSpPr>
            <a:endCxn id="12" idx="1"/>
          </p:cNvCxnSpPr>
          <p:nvPr/>
        </p:nvCxnSpPr>
        <p:spPr>
          <a:xfrm rot="16200000" flipH="1">
            <a:off x="6902344" y="5500261"/>
            <a:ext cx="674389" cy="24506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肘形 20"/>
          <p:cNvCxnSpPr>
            <a:cxnSpLocks/>
          </p:cNvCxnSpPr>
          <p:nvPr/>
        </p:nvCxnSpPr>
        <p:spPr>
          <a:xfrm rot="16200000">
            <a:off x="8859878" y="1516126"/>
            <a:ext cx="271463" cy="1428750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9799425" y="1834971"/>
            <a:ext cx="2083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通过对比学习，融合两种转换模式。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09154" y="1366591"/>
            <a:ext cx="1321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Session</a:t>
            </a:r>
          </a:p>
          <a:p>
            <a:pPr algn="ctr"/>
            <a:r>
              <a:rPr lang="zh-CN" altLang="en-US" dirty="0">
                <a:solidFill>
                  <a:srgbClr val="FF0000"/>
                </a:solidFill>
              </a:rPr>
              <a:t>信息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1853" y="4467648"/>
            <a:ext cx="13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超图</a:t>
            </a:r>
          </a:p>
        </p:txBody>
      </p:sp>
      <p:cxnSp>
        <p:nvCxnSpPr>
          <p:cNvPr id="30" name="连接符: 肘形 29"/>
          <p:cNvCxnSpPr>
            <a:endCxn id="25" idx="0"/>
          </p:cNvCxnSpPr>
          <p:nvPr/>
        </p:nvCxnSpPr>
        <p:spPr>
          <a:xfrm rot="10800000" flipV="1">
            <a:off x="712800" y="4174358"/>
            <a:ext cx="858487" cy="29329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连接符: 肘形 31"/>
          <p:cNvCxnSpPr>
            <a:endCxn id="24" idx="2"/>
          </p:cNvCxnSpPr>
          <p:nvPr/>
        </p:nvCxnSpPr>
        <p:spPr>
          <a:xfrm rot="10800000">
            <a:off x="970101" y="2012923"/>
            <a:ext cx="906327" cy="6706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4593701" y="5775324"/>
            <a:ext cx="1631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通过超图来构建线图</a:t>
            </a:r>
          </a:p>
        </p:txBody>
      </p:sp>
      <p:cxnSp>
        <p:nvCxnSpPr>
          <p:cNvPr id="51" name="连接符: 肘形 50"/>
          <p:cNvCxnSpPr>
            <a:cxnSpLocks/>
            <a:endCxn id="36" idx="1"/>
          </p:cNvCxnSpPr>
          <p:nvPr/>
        </p:nvCxnSpPr>
        <p:spPr>
          <a:xfrm rot="16200000" flipH="1">
            <a:off x="3990893" y="5495682"/>
            <a:ext cx="914472" cy="2911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62A51EFA-6FE1-4AB8-9511-B5B7DC9FF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997" y="2171905"/>
            <a:ext cx="9551827" cy="3280254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74393" y="285141"/>
            <a:ext cx="712727" cy="684812"/>
            <a:chOff x="4570473" y="781806"/>
            <a:chExt cx="5589527" cy="53706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-5580000">
              <a:off x="3448806" y="1903473"/>
              <a:ext cx="5294387" cy="305105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405" y="1428287"/>
              <a:ext cx="2935595" cy="4724119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1330960" y="299432"/>
            <a:ext cx="5674275" cy="738664"/>
            <a:chOff x="1564640" y="614772"/>
            <a:chExt cx="4765041" cy="738664"/>
          </a:xfrm>
        </p:grpSpPr>
        <p:sp>
          <p:nvSpPr>
            <p:cNvPr id="6" name="文本框 5"/>
            <p:cNvSpPr txBox="1"/>
            <p:nvPr/>
          </p:nvSpPr>
          <p:spPr>
            <a:xfrm>
              <a:off x="1564640" y="614772"/>
              <a:ext cx="37185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600" dirty="0">
                  <a:solidFill>
                    <a:schemeClr val="accent1">
                      <a:lumMod val="75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模型结构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564640" y="1014882"/>
              <a:ext cx="4765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spc="600" dirty="0">
                  <a:solidFill>
                    <a:schemeClr val="accent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Overall</a:t>
              </a:r>
              <a:endParaRPr lang="zh-CN" altLang="en-US" sz="1600" spc="600" dirty="0">
                <a:solidFill>
                  <a:schemeClr val="accent1"/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113" y="125468"/>
            <a:ext cx="1148148" cy="114814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560726" y="1530267"/>
            <a:ext cx="3267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消融实验</a:t>
            </a:r>
          </a:p>
        </p:txBody>
      </p:sp>
      <p:cxnSp>
        <p:nvCxnSpPr>
          <p:cNvPr id="11" name="连接符: 肘形 10"/>
          <p:cNvCxnSpPr/>
          <p:nvPr/>
        </p:nvCxnSpPr>
        <p:spPr>
          <a:xfrm rot="5400000" flipH="1" flipV="1">
            <a:off x="2996257" y="1782861"/>
            <a:ext cx="625990" cy="490134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肘形 13"/>
          <p:cNvCxnSpPr/>
          <p:nvPr/>
        </p:nvCxnSpPr>
        <p:spPr>
          <a:xfrm rot="16200000" flipH="1">
            <a:off x="6902344" y="5500261"/>
            <a:ext cx="674389" cy="24506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肘形 20"/>
          <p:cNvCxnSpPr>
            <a:cxnSpLocks/>
            <a:endCxn id="23" idx="1"/>
          </p:cNvCxnSpPr>
          <p:nvPr/>
        </p:nvCxnSpPr>
        <p:spPr>
          <a:xfrm flipV="1">
            <a:off x="7122143" y="1405839"/>
            <a:ext cx="1428750" cy="819830"/>
          </a:xfrm>
          <a:prstGeom prst="bentConnector3">
            <a:avLst>
              <a:gd name="adj1" fmla="val -84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8550893" y="1221173"/>
            <a:ext cx="1157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DHCN-H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2F7823D-35A4-4717-BA3A-EC637E0407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99" y="2402417"/>
            <a:ext cx="4684878" cy="2763645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25274254-84E3-4A95-B366-C07534BFDF71}"/>
              </a:ext>
            </a:extLst>
          </p:cNvPr>
          <p:cNvSpPr txBox="1"/>
          <p:nvPr/>
        </p:nvSpPr>
        <p:spPr>
          <a:xfrm>
            <a:off x="7393223" y="5775323"/>
            <a:ext cx="1157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DHCN-L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DE027D20-AA2C-4389-8A83-E782D0E6942A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7590773" y="1848741"/>
            <a:ext cx="1520974" cy="819830"/>
          </a:xfrm>
          <a:prstGeom prst="bentConnector3">
            <a:avLst>
              <a:gd name="adj1" fmla="val -23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9C86BF84-F977-4206-A381-A87DB75C7F34}"/>
              </a:ext>
            </a:extLst>
          </p:cNvPr>
          <p:cNvSpPr txBox="1"/>
          <p:nvPr/>
        </p:nvSpPr>
        <p:spPr>
          <a:xfrm>
            <a:off x="9111747" y="1664075"/>
            <a:ext cx="1428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DHCN-NA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3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62A51EFA-6FE1-4AB8-9511-B5B7DC9FFD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12"/>
          <a:stretch/>
        </p:blipFill>
        <p:spPr>
          <a:xfrm>
            <a:off x="1631045" y="1260089"/>
            <a:ext cx="4917085" cy="470528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74393" y="285141"/>
            <a:ext cx="712727" cy="684812"/>
            <a:chOff x="4570473" y="781806"/>
            <a:chExt cx="5589527" cy="53706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-5580000">
              <a:off x="3448806" y="1903473"/>
              <a:ext cx="5294387" cy="305105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405" y="1428287"/>
              <a:ext cx="2935595" cy="4724119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1330960" y="299432"/>
            <a:ext cx="5674274" cy="984885"/>
            <a:chOff x="1564640" y="614772"/>
            <a:chExt cx="4765040" cy="984885"/>
          </a:xfrm>
        </p:grpSpPr>
        <p:sp>
          <p:nvSpPr>
            <p:cNvPr id="6" name="文本框 5"/>
            <p:cNvSpPr txBox="1"/>
            <p:nvPr/>
          </p:nvSpPr>
          <p:spPr>
            <a:xfrm>
              <a:off x="1564640" y="614772"/>
              <a:ext cx="37185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600" dirty="0">
                  <a:solidFill>
                    <a:schemeClr val="accent1">
                      <a:lumMod val="75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构建超图和线图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564640" y="1014882"/>
              <a:ext cx="47650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spc="600" dirty="0">
                  <a:solidFill>
                    <a:schemeClr val="accent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Hypergraph and line graph structure</a:t>
              </a:r>
              <a:endParaRPr lang="zh-CN" altLang="en-US" sz="1600" spc="600" dirty="0">
                <a:solidFill>
                  <a:schemeClr val="accent1"/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113" y="125468"/>
            <a:ext cx="1148148" cy="1148148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202611" y="1306877"/>
            <a:ext cx="1942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所有的</a:t>
            </a:r>
            <a:r>
              <a:rPr lang="en-US" altLang="zh-CN" dirty="0">
                <a:solidFill>
                  <a:srgbClr val="FF0000"/>
                </a:solidFill>
              </a:rPr>
              <a:t>Session</a:t>
            </a:r>
          </a:p>
          <a:p>
            <a:pPr algn="ctr"/>
            <a:r>
              <a:rPr lang="zh-CN" altLang="en-US" dirty="0">
                <a:solidFill>
                  <a:srgbClr val="FF0000"/>
                </a:solidFill>
              </a:rPr>
              <a:t>信息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1853" y="4467648"/>
            <a:ext cx="13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构建超图</a:t>
            </a:r>
          </a:p>
        </p:txBody>
      </p:sp>
      <p:cxnSp>
        <p:nvCxnSpPr>
          <p:cNvPr id="30" name="连接符: 肘形 29"/>
          <p:cNvCxnSpPr>
            <a:endCxn id="25" idx="0"/>
          </p:cNvCxnSpPr>
          <p:nvPr/>
        </p:nvCxnSpPr>
        <p:spPr>
          <a:xfrm rot="10800000" flipV="1">
            <a:off x="712800" y="4174358"/>
            <a:ext cx="858491" cy="29329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连接符: 肘形 31"/>
          <p:cNvCxnSpPr>
            <a:cxnSpLocks/>
            <a:endCxn id="24" idx="2"/>
          </p:cNvCxnSpPr>
          <p:nvPr/>
        </p:nvCxnSpPr>
        <p:spPr>
          <a:xfrm rot="10800000">
            <a:off x="1173942" y="1953209"/>
            <a:ext cx="607871" cy="38270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5516451" y="6182269"/>
            <a:ext cx="1346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通过超图来构建线图</a:t>
            </a:r>
          </a:p>
        </p:txBody>
      </p:sp>
      <p:cxnSp>
        <p:nvCxnSpPr>
          <p:cNvPr id="51" name="连接符: 肘形 50"/>
          <p:cNvCxnSpPr>
            <a:cxnSpLocks/>
            <a:endCxn id="36" idx="1"/>
          </p:cNvCxnSpPr>
          <p:nvPr/>
        </p:nvCxnSpPr>
        <p:spPr>
          <a:xfrm rot="16200000" flipH="1">
            <a:off x="4913643" y="5902627"/>
            <a:ext cx="914472" cy="2911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AE08CDA4-A3EF-4D15-A6EC-D0052881ABD7}"/>
              </a:ext>
            </a:extLst>
          </p:cNvPr>
          <p:cNvSpPr/>
          <p:nvPr/>
        </p:nvSpPr>
        <p:spPr>
          <a:xfrm>
            <a:off x="791570" y="3565867"/>
            <a:ext cx="53939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</a:t>
            </a:r>
            <a:endParaRPr lang="zh-CN" altLang="en-US" sz="3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53A9F29-B716-43EB-B4E9-F8D3120E2986}"/>
              </a:ext>
            </a:extLst>
          </p:cNvPr>
          <p:cNvSpPr/>
          <p:nvPr/>
        </p:nvSpPr>
        <p:spPr>
          <a:xfrm>
            <a:off x="4789652" y="5789855"/>
            <a:ext cx="53939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2</a:t>
            </a:r>
            <a:endParaRPr lang="zh-CN" altLang="en-US" sz="3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8502CBE1-763A-44E5-A91F-3F76EFB0CE56}"/>
                  </a:ext>
                </a:extLst>
              </p:cNvPr>
              <p:cNvSpPr/>
              <p:nvPr/>
            </p:nvSpPr>
            <p:spPr>
              <a:xfrm>
                <a:off x="7005234" y="1306877"/>
                <a:ext cx="4673769" cy="25662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Arial" panose="020B0604020202020204" pitchFamily="34" charset="0"/>
                  </a:rPr>
                  <a:t>1. Hypergraph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Arial" panose="020B0604020202020204" pitchFamily="34" charset="0"/>
                  </a:rPr>
                  <a:t>超图：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i="1" dirty="0">
                  <a:latin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Arial" panose="020B0604020202020204" pitchFamily="34" charset="0"/>
                  </a:rPr>
                  <a:t>超边</a:t>
                </a:r>
                <a14:m>
                  <m:oMath xmlns:m="http://schemas.openxmlformats.org/officeDocument/2006/math">
                    <m:r>
                      <a:rPr lang="zh-CN" altLang="en-US" dirty="0">
                        <a:latin typeface="Cambria Math" panose="02040503050406030204" pitchFamily="18" charset="0"/>
                      </a:rPr>
                      <m:t>：</m:t>
                    </m:r>
                    <m:r>
                      <a:rPr lang="az-Cyrl-AZ" altLang="zh-CN" i="1" dirty="0">
                        <a:latin typeface="Cambria Math" panose="02040503050406030204" pitchFamily="18" charset="0"/>
                      </a:rPr>
                      <m:t>ԑ</m:t>
                    </m:r>
                    <m:r>
                      <m:rPr>
                        <m:nor/>
                      </m:rPr>
                      <a:rPr lang="en-US" altLang="zh-CN" i="1">
                        <a:latin typeface="Arial" panose="020B0604020202020204" pitchFamily="34" charset="0"/>
                      </a:rPr>
                      <m:t>∈</m:t>
                    </m:r>
                    <m:r>
                      <m:rPr>
                        <m:nor/>
                      </m:rPr>
                      <a:rPr lang="en-US" altLang="zh-CN" i="1">
                        <a:latin typeface="Arial" panose="020B0604020202020204" pitchFamily="34" charset="0"/>
                      </a:rPr>
                      <m:t>E</m:t>
                    </m:r>
                  </m:oMath>
                </a14:m>
                <a:r>
                  <a:rPr lang="en-US" altLang="zh-CN" i="1" dirty="0">
                    <a:latin typeface="Arial" panose="020B0604020202020204" pitchFamily="34" charset="0"/>
                  </a:rPr>
                  <a:t> 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M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条</m:t>
                    </m:r>
                  </m:oMath>
                </a14:m>
                <a:r>
                  <a:rPr lang="zh-CN" altLang="en-US" dirty="0"/>
                  <a:t>超边</a:t>
                </a:r>
                <a:r>
                  <a:rPr lang="en-US" altLang="zh-CN" dirty="0"/>
                  <a:t>, </a:t>
                </a:r>
                <a:r>
                  <a:rPr lang="en-US" altLang="zh-CN" b="1" dirty="0"/>
                  <a:t>W</a:t>
                </a:r>
                <a:r>
                  <a:rPr lang="en-US" altLang="zh-CN" dirty="0"/>
                  <a:t>∈R</a:t>
                </a:r>
                <a:r>
                  <a:rPr lang="en-US" altLang="zh-CN" baseline="30000" dirty="0"/>
                  <a:t>M×M</a:t>
                </a:r>
                <a:br>
                  <a:rPr lang="en-US" altLang="zh-CN" dirty="0"/>
                </a:br>
                <a:r>
                  <a:rPr lang="zh-CN" altLang="en-US" dirty="0"/>
                  <a:t>超图的邻接矩阵：</a:t>
                </a:r>
                <a:r>
                  <a:rPr lang="en-US" altLang="zh-CN" b="1" dirty="0"/>
                  <a:t>H</a:t>
                </a:r>
                <a:r>
                  <a:rPr lang="en-US" altLang="zh-CN" dirty="0"/>
                  <a:t>∈R</a:t>
                </a:r>
                <a:r>
                  <a:rPr lang="en-US" altLang="zh-CN" baseline="30000" dirty="0"/>
                  <a:t>N×M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节点的度：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az-Cyrl-AZ" altLang="zh-CN" i="1" dirty="0">
                            <a:latin typeface="Cambria Math" panose="02040503050406030204" pitchFamily="18" charset="0"/>
                          </a:rPr>
                          <m:t>ԑ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az-Cyrl-AZ" altLang="zh-CN" i="1" dirty="0">
                                <a:latin typeface="Cambria Math" panose="02040503050406030204" pitchFamily="18" charset="0"/>
                              </a:rPr>
                              <m:t>ԑԑ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az-Cyrl-AZ" altLang="zh-CN" i="1" dirty="0">
                                <a:latin typeface="Cambria Math" panose="02040503050406030204" pitchFamily="18" charset="0"/>
                              </a:rPr>
                              <m:t>ԑ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，对角矩阵</a:t>
                </a: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超边的度：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a:rPr lang="az-Cyrl-AZ" altLang="zh-CN" i="1" dirty="0">
                            <a:latin typeface="Cambria Math" panose="02040503050406030204" pitchFamily="18" charset="0"/>
                          </a:rPr>
                          <m:t>ԑԑ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az-Cyrl-AZ" altLang="zh-CN" i="1" dirty="0">
                                <a:latin typeface="Cambria Math" panose="02040503050406030204" pitchFamily="18" charset="0"/>
                              </a:rPr>
                              <m:t>ԑ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dirty="0"/>
                  <a:t>，对角矩阵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8502CBE1-763A-44E5-A91F-3F76EFB0CE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234" y="1306877"/>
                <a:ext cx="4673769" cy="2566280"/>
              </a:xfrm>
              <a:prstGeom prst="rect">
                <a:avLst/>
              </a:prstGeom>
              <a:blipFill>
                <a:blip r:embed="rId7"/>
                <a:stretch>
                  <a:fillRect l="-1043" b="-258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8B7EABD9-1DAD-4FD7-946A-23066C8A48CD}"/>
                  </a:ext>
                </a:extLst>
              </p:cNvPr>
              <p:cNvSpPr/>
              <p:nvPr/>
            </p:nvSpPr>
            <p:spPr>
              <a:xfrm>
                <a:off x="7011488" y="3979343"/>
                <a:ext cx="4788030" cy="1718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Arial" panose="020B0604020202020204" pitchFamily="34" charset="0"/>
                  </a:rPr>
                  <a:t>2. Line graph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Arial" panose="020B0604020202020204" pitchFamily="34" charset="0"/>
                  </a:rPr>
                  <a:t>线图：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每一个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节点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</a:rPr>
                  <a:t>相当于超图中的一条边</a:t>
                </a:r>
                <a:endParaRPr lang="en-US" altLang="zh-CN" dirty="0">
                  <a:latin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节点的度：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超边</m:t>
                    </m:r>
                  </m:oMath>
                </a14:m>
                <a:r>
                  <a:rPr lang="zh-CN" altLang="en-US" dirty="0"/>
                  <a:t>中所有节点进行</a:t>
                </a:r>
                <a:r>
                  <a:rPr lang="en-US" altLang="zh-CN" dirty="0"/>
                  <a:t>avg pooling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边的度：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𝑊𝑝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𝑒𝑝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𝑒𝑞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|/|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𝑒𝑝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𝑒𝑞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|.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8B7EABD9-1DAD-4FD7-946A-23066C8A48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488" y="3979343"/>
                <a:ext cx="4788030" cy="1718099"/>
              </a:xfrm>
              <a:prstGeom prst="rect">
                <a:avLst/>
              </a:prstGeom>
              <a:blipFill>
                <a:blip r:embed="rId8"/>
                <a:stretch>
                  <a:fillRect l="-1018" b="-42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825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62A51EFA-6FE1-4AB8-9511-B5B7DC9FFD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7" t="4460" r="23610" b="3289"/>
          <a:stretch/>
        </p:blipFill>
        <p:spPr>
          <a:xfrm>
            <a:off x="759561" y="1674754"/>
            <a:ext cx="5127671" cy="3966499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74393" y="285141"/>
            <a:ext cx="712727" cy="684812"/>
            <a:chOff x="4570473" y="781806"/>
            <a:chExt cx="5589527" cy="53706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-5580000">
              <a:off x="3448806" y="1903473"/>
              <a:ext cx="5294387" cy="305105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405" y="1428287"/>
              <a:ext cx="2935595" cy="4724119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1330960" y="299432"/>
            <a:ext cx="5674275" cy="738664"/>
            <a:chOff x="1564640" y="614772"/>
            <a:chExt cx="4765041" cy="738664"/>
          </a:xfrm>
        </p:grpSpPr>
        <p:sp>
          <p:nvSpPr>
            <p:cNvPr id="6" name="文本框 5"/>
            <p:cNvSpPr txBox="1"/>
            <p:nvPr/>
          </p:nvSpPr>
          <p:spPr>
            <a:xfrm>
              <a:off x="1564640" y="614772"/>
              <a:ext cx="37185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600" dirty="0">
                  <a:solidFill>
                    <a:schemeClr val="accent1">
                      <a:lumMod val="75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超图卷积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564640" y="1014882"/>
              <a:ext cx="4765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spc="600" dirty="0">
                  <a:solidFill>
                    <a:schemeClr val="accent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Hypergraph</a:t>
              </a:r>
              <a:endParaRPr lang="zh-CN" altLang="en-US" sz="1600" spc="600" dirty="0">
                <a:solidFill>
                  <a:schemeClr val="accent1"/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113" y="125468"/>
            <a:ext cx="1148148" cy="1148148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-256491" y="1137017"/>
            <a:ext cx="13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Gate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32" name="连接符: 肘形 31"/>
          <p:cNvCxnSpPr>
            <a:cxnSpLocks/>
            <a:endCxn id="24" idx="2"/>
          </p:cNvCxnSpPr>
          <p:nvPr/>
        </p:nvCxnSpPr>
        <p:spPr>
          <a:xfrm rot="10800000">
            <a:off x="404456" y="1506350"/>
            <a:ext cx="1644645" cy="10865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80935C4F-3EF9-4AE5-90AA-ED8C40C96FD9}"/>
              </a:ext>
            </a:extLst>
          </p:cNvPr>
          <p:cNvSpPr/>
          <p:nvPr/>
        </p:nvSpPr>
        <p:spPr>
          <a:xfrm>
            <a:off x="759562" y="1674754"/>
            <a:ext cx="5336438" cy="235862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8F15C0B-D911-44DF-B851-491358E638C3}"/>
              </a:ext>
            </a:extLst>
          </p:cNvPr>
          <p:cNvSpPr/>
          <p:nvPr/>
        </p:nvSpPr>
        <p:spPr>
          <a:xfrm>
            <a:off x="1643340" y="2008114"/>
            <a:ext cx="53939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</a:t>
            </a:r>
            <a:endParaRPr lang="zh-CN" altLang="en-US" sz="3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4CCBA2C-9750-4392-891F-100FD56F1D77}"/>
              </a:ext>
            </a:extLst>
          </p:cNvPr>
          <p:cNvSpPr/>
          <p:nvPr/>
        </p:nvSpPr>
        <p:spPr>
          <a:xfrm>
            <a:off x="3186185" y="1757231"/>
            <a:ext cx="53939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2</a:t>
            </a:r>
            <a:endParaRPr lang="zh-CN" altLang="en-US" sz="3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1619849-02D2-46D5-B342-9CBB3A1A6E7B}"/>
              </a:ext>
            </a:extLst>
          </p:cNvPr>
          <p:cNvSpPr/>
          <p:nvPr/>
        </p:nvSpPr>
        <p:spPr>
          <a:xfrm>
            <a:off x="4167107" y="1757230"/>
            <a:ext cx="53939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3</a:t>
            </a:r>
            <a:endParaRPr lang="zh-CN" altLang="en-US" sz="3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57A2064-2E81-49CB-A816-DABE7C4B9762}"/>
              </a:ext>
            </a:extLst>
          </p:cNvPr>
          <p:cNvGrpSpPr/>
          <p:nvPr/>
        </p:nvGrpSpPr>
        <p:grpSpPr>
          <a:xfrm>
            <a:off x="6565938" y="4679913"/>
            <a:ext cx="4578461" cy="1099330"/>
            <a:chOff x="6418318" y="3383814"/>
            <a:chExt cx="4578461" cy="1099330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1C4939EA-3B94-4B5B-9AEA-F55DBF2F2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8318" y="3383814"/>
              <a:ext cx="4578461" cy="1099330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2EE2037-80A5-41CE-88C6-DA35B622ABE5}"/>
                </a:ext>
              </a:extLst>
            </p:cNvPr>
            <p:cNvSpPr/>
            <p:nvPr/>
          </p:nvSpPr>
          <p:spPr>
            <a:xfrm>
              <a:off x="10457144" y="3608973"/>
              <a:ext cx="539635" cy="488578"/>
            </a:xfrm>
            <a:prstGeom prst="rect">
              <a:avLst/>
            </a:prstGeom>
            <a:noFill/>
            <a:ln w="28575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1E3818BD-E023-4FAA-BE61-99E53A35D50B}"/>
              </a:ext>
            </a:extLst>
          </p:cNvPr>
          <p:cNvGrpSpPr/>
          <p:nvPr/>
        </p:nvGrpSpPr>
        <p:grpSpPr>
          <a:xfrm>
            <a:off x="6418318" y="1158098"/>
            <a:ext cx="5455140" cy="1878644"/>
            <a:chOff x="6418318" y="538958"/>
            <a:chExt cx="5455140" cy="1878644"/>
          </a:xfrm>
        </p:grpSpPr>
        <p:sp>
          <p:nvSpPr>
            <p:cNvPr id="9" name="文本框 8"/>
            <p:cNvSpPr txBox="1"/>
            <p:nvPr/>
          </p:nvSpPr>
          <p:spPr>
            <a:xfrm>
              <a:off x="9648744" y="538958"/>
              <a:ext cx="15567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所有的</a:t>
              </a:r>
              <a:r>
                <a:rPr lang="en-US" altLang="zh-CN" dirty="0">
                  <a:solidFill>
                    <a:srgbClr val="FF0000"/>
                  </a:solidFill>
                </a:rPr>
                <a:t>item embedding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连接符: 肘形 10"/>
            <p:cNvCxnSpPr>
              <a:cxnSpLocks/>
            </p:cNvCxnSpPr>
            <p:nvPr/>
          </p:nvCxnSpPr>
          <p:spPr>
            <a:xfrm rot="5400000" flipH="1" flipV="1">
              <a:off x="8692996" y="1001984"/>
              <a:ext cx="1168182" cy="843835"/>
            </a:xfrm>
            <a:prstGeom prst="bentConnector3">
              <a:avLst>
                <a:gd name="adj1" fmla="val 100397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62C00C73-C66C-446F-A2E9-3394133A8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8318" y="1964351"/>
              <a:ext cx="4938869" cy="453251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125A28F-C6AA-404E-8844-8FA9BD29CD01}"/>
                </a:ext>
              </a:extLst>
            </p:cNvPr>
            <p:cNvSpPr/>
            <p:nvPr/>
          </p:nvSpPr>
          <p:spPr>
            <a:xfrm>
              <a:off x="10273079" y="1929024"/>
              <a:ext cx="962768" cy="488578"/>
            </a:xfrm>
            <a:prstGeom prst="rect">
              <a:avLst/>
            </a:prstGeom>
            <a:noFill/>
            <a:ln w="28575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37" name="连接符: 肘形 36">
              <a:extLst>
                <a:ext uri="{FF2B5EF4-FFF2-40B4-BE49-F238E27FC236}">
                  <a16:creationId xmlns:a16="http://schemas.microsoft.com/office/drawing/2014/main" id="{527C8995-74F7-4A01-8FCD-3F6FBE641C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5467" y="1452009"/>
              <a:ext cx="821677" cy="621954"/>
            </a:xfrm>
            <a:prstGeom prst="bentConnector3">
              <a:avLst>
                <a:gd name="adj1" fmla="val 1218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6DEBAF91-CFC9-4C02-B7C1-9236BE640DD9}"/>
                </a:ext>
              </a:extLst>
            </p:cNvPr>
            <p:cNvSpPr txBox="1"/>
            <p:nvPr/>
          </p:nvSpPr>
          <p:spPr>
            <a:xfrm>
              <a:off x="10457143" y="1276993"/>
              <a:ext cx="14163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solidFill>
                    <a:srgbClr val="FF0000"/>
                  </a:solidFill>
                </a:rPr>
                <a:t>Sigmod</a:t>
              </a:r>
              <a:r>
                <a:rPr lang="zh-CN" altLang="en-US" dirty="0">
                  <a:solidFill>
                    <a:srgbClr val="FF0000"/>
                  </a:solidFill>
                </a:rPr>
                <a:t>函数</a:t>
              </a: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1D9E4AC4-CA37-4EB8-9C42-890DDC8A3DFE}"/>
              </a:ext>
            </a:extLst>
          </p:cNvPr>
          <p:cNvSpPr txBox="1"/>
          <p:nvPr/>
        </p:nvSpPr>
        <p:spPr>
          <a:xfrm>
            <a:off x="7195149" y="3028691"/>
            <a:ext cx="3562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通过</a:t>
            </a:r>
            <a:r>
              <a:rPr lang="en-US" altLang="zh-CN" dirty="0">
                <a:solidFill>
                  <a:srgbClr val="FF0000"/>
                </a:solidFill>
              </a:rPr>
              <a:t>gate</a:t>
            </a:r>
            <a:r>
              <a:rPr lang="zh-CN" altLang="en-US" dirty="0">
                <a:solidFill>
                  <a:srgbClr val="FF0000"/>
                </a:solidFill>
              </a:rPr>
              <a:t>控制</a:t>
            </a:r>
            <a:r>
              <a:rPr lang="en-US" altLang="zh-CN" dirty="0">
                <a:solidFill>
                  <a:srgbClr val="FF0000"/>
                </a:solidFill>
              </a:rPr>
              <a:t>item embedding</a:t>
            </a:r>
            <a:r>
              <a:rPr lang="zh-CN" altLang="en-US" dirty="0">
                <a:solidFill>
                  <a:srgbClr val="FF0000"/>
                </a:solidFill>
              </a:rPr>
              <a:t>通往</a:t>
            </a:r>
            <a:r>
              <a:rPr lang="en-US" altLang="zh-CN" dirty="0">
                <a:solidFill>
                  <a:srgbClr val="FF0000"/>
                </a:solidFill>
              </a:rPr>
              <a:t>HG\LG</a:t>
            </a:r>
            <a:r>
              <a:rPr lang="zh-CN" altLang="en-US" dirty="0">
                <a:solidFill>
                  <a:srgbClr val="FF0000"/>
                </a:solidFill>
              </a:rPr>
              <a:t>通道的数据。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D8F8CBB0-AC7F-4AE5-A0A5-351ADF822F21}"/>
              </a:ext>
            </a:extLst>
          </p:cNvPr>
          <p:cNvSpPr/>
          <p:nvPr/>
        </p:nvSpPr>
        <p:spPr>
          <a:xfrm>
            <a:off x="6233515" y="4387525"/>
            <a:ext cx="53939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2</a:t>
            </a:r>
            <a:endParaRPr lang="zh-CN" altLang="en-US" sz="3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DC2558AA-890C-4A27-9762-C6C9186028EE}"/>
              </a:ext>
            </a:extLst>
          </p:cNvPr>
          <p:cNvSpPr/>
          <p:nvPr/>
        </p:nvSpPr>
        <p:spPr>
          <a:xfrm>
            <a:off x="6297064" y="1958547"/>
            <a:ext cx="4122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3200" b="1" dirty="0">
                <a:ln w="22225">
                  <a:solidFill>
                    <a:srgbClr val="9B2D1F"/>
                  </a:solidFill>
                  <a:prstDash val="solid"/>
                </a:ln>
                <a:solidFill>
                  <a:srgbClr val="9B2D1F">
                    <a:lumMod val="40000"/>
                    <a:lumOff val="60000"/>
                  </a:srgbClr>
                </a:solidFill>
              </a:rPr>
              <a:t>1</a:t>
            </a:r>
            <a:endParaRPr lang="zh-CN" altLang="en-US" sz="3200" b="1" dirty="0">
              <a:ln w="22225">
                <a:solidFill>
                  <a:srgbClr val="9B2D1F"/>
                </a:solidFill>
                <a:prstDash val="solid"/>
              </a:ln>
              <a:solidFill>
                <a:srgbClr val="9B2D1F">
                  <a:lumMod val="40000"/>
                  <a:lumOff val="60000"/>
                </a:srgbClr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76E5EC66-8A96-48DF-B572-F10FBFB8301B}"/>
              </a:ext>
            </a:extLst>
          </p:cNvPr>
          <p:cNvSpPr txBox="1"/>
          <p:nvPr/>
        </p:nvSpPr>
        <p:spPr>
          <a:xfrm>
            <a:off x="7195149" y="5766201"/>
            <a:ext cx="3562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对超图中所有点进行卷积，相当于将所有与之相连的点加权求和。</a:t>
            </a:r>
          </a:p>
        </p:txBody>
      </p:sp>
      <p:sp>
        <p:nvSpPr>
          <p:cNvPr id="59" name="右大括号 58">
            <a:extLst>
              <a:ext uri="{FF2B5EF4-FFF2-40B4-BE49-F238E27FC236}">
                <a16:creationId xmlns:a16="http://schemas.microsoft.com/office/drawing/2014/main" id="{79D1EC64-4552-4614-9C8F-DDEE9D248A88}"/>
              </a:ext>
            </a:extLst>
          </p:cNvPr>
          <p:cNvSpPr/>
          <p:nvPr/>
        </p:nvSpPr>
        <p:spPr>
          <a:xfrm rot="16200000">
            <a:off x="9087418" y="4410971"/>
            <a:ext cx="318666" cy="8039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3808CBD0-6CE2-403E-8916-5B09BB04D41E}"/>
              </a:ext>
            </a:extLst>
          </p:cNvPr>
          <p:cNvSpPr txBox="1"/>
          <p:nvPr/>
        </p:nvSpPr>
        <p:spPr>
          <a:xfrm>
            <a:off x="8447714" y="3941248"/>
            <a:ext cx="14163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rgbClr val="FF0000"/>
                </a:solidFill>
              </a:rPr>
              <a:t>如果有一条超边将两点相连则为</a:t>
            </a:r>
            <a:r>
              <a:rPr lang="en-US" altLang="zh-CN" sz="1400" dirty="0">
                <a:solidFill>
                  <a:srgbClr val="FF0000"/>
                </a:solidFill>
              </a:rPr>
              <a:t>1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61" name="连接符: 肘形 60">
            <a:extLst>
              <a:ext uri="{FF2B5EF4-FFF2-40B4-BE49-F238E27FC236}">
                <a16:creationId xmlns:a16="http://schemas.microsoft.com/office/drawing/2014/main" id="{3CC5E372-1406-4753-832B-B4069156609C}"/>
              </a:ext>
            </a:extLst>
          </p:cNvPr>
          <p:cNvCxnSpPr>
            <a:cxnSpLocks/>
            <a:endCxn id="62" idx="1"/>
          </p:cNvCxnSpPr>
          <p:nvPr/>
        </p:nvCxnSpPr>
        <p:spPr>
          <a:xfrm rot="5400000" flipH="1" flipV="1">
            <a:off x="10697397" y="4479938"/>
            <a:ext cx="477054" cy="24838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C8E2A1C3-7D38-4B3B-909B-5328BE0397C5}"/>
              </a:ext>
            </a:extLst>
          </p:cNvPr>
          <p:cNvSpPr txBox="1"/>
          <p:nvPr/>
        </p:nvSpPr>
        <p:spPr>
          <a:xfrm>
            <a:off x="11060116" y="4180936"/>
            <a:ext cx="96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卷积核</a:t>
            </a:r>
          </a:p>
        </p:txBody>
      </p:sp>
      <p:cxnSp>
        <p:nvCxnSpPr>
          <p:cNvPr id="69" name="连接符: 肘形 68">
            <a:extLst>
              <a:ext uri="{FF2B5EF4-FFF2-40B4-BE49-F238E27FC236}">
                <a16:creationId xmlns:a16="http://schemas.microsoft.com/office/drawing/2014/main" id="{71AC3A40-55E8-4749-BC86-0E1D8EFAC7E7}"/>
              </a:ext>
            </a:extLst>
          </p:cNvPr>
          <p:cNvCxnSpPr>
            <a:cxnSpLocks/>
            <a:endCxn id="70" idx="1"/>
          </p:cNvCxnSpPr>
          <p:nvPr/>
        </p:nvCxnSpPr>
        <p:spPr>
          <a:xfrm rot="5400000" flipH="1" flipV="1">
            <a:off x="9697156" y="4599122"/>
            <a:ext cx="523228" cy="24838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B648C5C5-5FAF-4949-95B3-FF294B6920E8}"/>
              </a:ext>
            </a:extLst>
          </p:cNvPr>
          <p:cNvSpPr txBox="1"/>
          <p:nvPr/>
        </p:nvSpPr>
        <p:spPr>
          <a:xfrm>
            <a:off x="10082962" y="4323199"/>
            <a:ext cx="642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单位阵</a:t>
            </a:r>
          </a:p>
        </p:txBody>
      </p:sp>
    </p:spTree>
    <p:extLst>
      <p:ext uri="{BB962C8B-B14F-4D97-AF65-F5344CB8AC3E}">
        <p14:creationId xmlns:p14="http://schemas.microsoft.com/office/powerpoint/2010/main" val="414798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62A51EFA-6FE1-4AB8-9511-B5B7DC9FFD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7" t="4460" r="23610" b="3289"/>
          <a:stretch/>
        </p:blipFill>
        <p:spPr>
          <a:xfrm>
            <a:off x="759561" y="1674754"/>
            <a:ext cx="5127671" cy="3966499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74393" y="285141"/>
            <a:ext cx="712727" cy="684812"/>
            <a:chOff x="4570473" y="781806"/>
            <a:chExt cx="5589527" cy="53706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-5580000">
              <a:off x="3448806" y="1903473"/>
              <a:ext cx="5294387" cy="305105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405" y="1428287"/>
              <a:ext cx="2935595" cy="4724119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1330960" y="299432"/>
            <a:ext cx="5674275" cy="738664"/>
            <a:chOff x="1564640" y="614772"/>
            <a:chExt cx="4765041" cy="738664"/>
          </a:xfrm>
        </p:grpSpPr>
        <p:sp>
          <p:nvSpPr>
            <p:cNvPr id="6" name="文本框 5"/>
            <p:cNvSpPr txBox="1"/>
            <p:nvPr/>
          </p:nvSpPr>
          <p:spPr>
            <a:xfrm>
              <a:off x="1564640" y="614772"/>
              <a:ext cx="37185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600" dirty="0">
                  <a:solidFill>
                    <a:schemeClr val="accent1">
                      <a:lumMod val="75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超图卷积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564640" y="1014882"/>
              <a:ext cx="4765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spc="600" dirty="0">
                  <a:solidFill>
                    <a:schemeClr val="accent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Hypergraph</a:t>
              </a:r>
              <a:endParaRPr lang="zh-CN" altLang="en-US" sz="1600" spc="600" dirty="0">
                <a:solidFill>
                  <a:schemeClr val="accent1"/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113" y="125468"/>
            <a:ext cx="1148148" cy="1148148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-256491" y="1137017"/>
            <a:ext cx="13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Gate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32" name="连接符: 肘形 31"/>
          <p:cNvCxnSpPr>
            <a:cxnSpLocks/>
            <a:endCxn id="24" idx="2"/>
          </p:cNvCxnSpPr>
          <p:nvPr/>
        </p:nvCxnSpPr>
        <p:spPr>
          <a:xfrm rot="10800000">
            <a:off x="404456" y="1506350"/>
            <a:ext cx="1644645" cy="10865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80935C4F-3EF9-4AE5-90AA-ED8C40C96FD9}"/>
              </a:ext>
            </a:extLst>
          </p:cNvPr>
          <p:cNvSpPr/>
          <p:nvPr/>
        </p:nvSpPr>
        <p:spPr>
          <a:xfrm>
            <a:off x="759562" y="1674754"/>
            <a:ext cx="5336438" cy="235862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8F15C0B-D911-44DF-B851-491358E638C3}"/>
              </a:ext>
            </a:extLst>
          </p:cNvPr>
          <p:cNvSpPr/>
          <p:nvPr/>
        </p:nvSpPr>
        <p:spPr>
          <a:xfrm>
            <a:off x="1643340" y="2008114"/>
            <a:ext cx="53939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</a:t>
            </a:r>
            <a:endParaRPr lang="zh-CN" altLang="en-US" sz="3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4CCBA2C-9750-4392-891F-100FD56F1D77}"/>
              </a:ext>
            </a:extLst>
          </p:cNvPr>
          <p:cNvSpPr/>
          <p:nvPr/>
        </p:nvSpPr>
        <p:spPr>
          <a:xfrm>
            <a:off x="3186185" y="1757231"/>
            <a:ext cx="53939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2</a:t>
            </a:r>
            <a:endParaRPr lang="zh-CN" altLang="en-US" sz="3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1619849-02D2-46D5-B342-9CBB3A1A6E7B}"/>
              </a:ext>
            </a:extLst>
          </p:cNvPr>
          <p:cNvSpPr/>
          <p:nvPr/>
        </p:nvSpPr>
        <p:spPr>
          <a:xfrm>
            <a:off x="4167107" y="1757230"/>
            <a:ext cx="53939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3</a:t>
            </a:r>
            <a:endParaRPr lang="zh-CN" altLang="en-US" sz="3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DB62C06-8C90-46AA-AB0C-85BEC0D037E8}"/>
              </a:ext>
            </a:extLst>
          </p:cNvPr>
          <p:cNvGrpSpPr/>
          <p:nvPr/>
        </p:nvGrpSpPr>
        <p:grpSpPr>
          <a:xfrm>
            <a:off x="6910420" y="2834499"/>
            <a:ext cx="4239317" cy="1189001"/>
            <a:chOff x="6587889" y="4777929"/>
            <a:chExt cx="4239317" cy="1189001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8B68CC67-3D91-4040-BB29-3983990C94DB}"/>
                </a:ext>
              </a:extLst>
            </p:cNvPr>
            <p:cNvGrpSpPr/>
            <p:nvPr/>
          </p:nvGrpSpPr>
          <p:grpSpPr>
            <a:xfrm>
              <a:off x="6587889" y="4777929"/>
              <a:ext cx="4239317" cy="1189001"/>
              <a:chOff x="6587889" y="4777929"/>
              <a:chExt cx="4239317" cy="1189001"/>
            </a:xfrm>
          </p:grpSpPr>
          <p:pic>
            <p:nvPicPr>
              <p:cNvPr id="35" name="图片 34">
                <a:extLst>
                  <a:ext uri="{FF2B5EF4-FFF2-40B4-BE49-F238E27FC236}">
                    <a16:creationId xmlns:a16="http://schemas.microsoft.com/office/drawing/2014/main" id="{779D247C-1AAC-4232-B4E0-DAD8E9A0ED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87889" y="4777929"/>
                <a:ext cx="4239317" cy="1189001"/>
              </a:xfrm>
              <a:prstGeom prst="rect">
                <a:avLst/>
              </a:prstGeom>
            </p:spPr>
          </p:pic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83441243-9A61-4732-81A9-94927710160B}"/>
                  </a:ext>
                </a:extLst>
              </p:cNvPr>
              <p:cNvSpPr/>
              <p:nvPr/>
            </p:nvSpPr>
            <p:spPr>
              <a:xfrm>
                <a:off x="8120024" y="4777929"/>
                <a:ext cx="488955" cy="426369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AFB2D34E-8CC8-44E3-9229-9C313A03E96D}"/>
                  </a:ext>
                </a:extLst>
              </p:cNvPr>
              <p:cNvSpPr/>
              <p:nvPr/>
            </p:nvSpPr>
            <p:spPr>
              <a:xfrm>
                <a:off x="7419368" y="4777929"/>
                <a:ext cx="382216" cy="426369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3244F27C-40FC-421E-B69A-F238CF862C96}"/>
                  </a:ext>
                </a:extLst>
              </p:cNvPr>
              <p:cNvSpPr/>
              <p:nvPr/>
            </p:nvSpPr>
            <p:spPr>
              <a:xfrm>
                <a:off x="9384513" y="4779577"/>
                <a:ext cx="488955" cy="426369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06D2275C-5002-49B7-8C9B-A0B591258003}"/>
                  </a:ext>
                </a:extLst>
              </p:cNvPr>
              <p:cNvSpPr/>
              <p:nvPr/>
            </p:nvSpPr>
            <p:spPr>
              <a:xfrm>
                <a:off x="10459080" y="4777929"/>
                <a:ext cx="324034" cy="426369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7379D7BA-A5C9-455C-BF4F-6AD5E0E07D3E}"/>
                </a:ext>
              </a:extLst>
            </p:cNvPr>
            <p:cNvSpPr/>
            <p:nvPr/>
          </p:nvSpPr>
          <p:spPr>
            <a:xfrm>
              <a:off x="9384513" y="5478352"/>
              <a:ext cx="488956" cy="426369"/>
            </a:xfrm>
            <a:prstGeom prst="rect">
              <a:avLst/>
            </a:prstGeom>
            <a:noFill/>
            <a:ln w="28575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7" name="矩形 56">
            <a:extLst>
              <a:ext uri="{FF2B5EF4-FFF2-40B4-BE49-F238E27FC236}">
                <a16:creationId xmlns:a16="http://schemas.microsoft.com/office/drawing/2014/main" id="{5324D8A5-AF1E-4153-968F-3BC7003A8E06}"/>
              </a:ext>
            </a:extLst>
          </p:cNvPr>
          <p:cNvSpPr/>
          <p:nvPr/>
        </p:nvSpPr>
        <p:spPr>
          <a:xfrm>
            <a:off x="6297064" y="3062380"/>
            <a:ext cx="4122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3200" b="1" dirty="0">
                <a:ln w="22225">
                  <a:solidFill>
                    <a:srgbClr val="9B2D1F"/>
                  </a:solidFill>
                  <a:prstDash val="solid"/>
                </a:ln>
                <a:solidFill>
                  <a:srgbClr val="9B2D1F">
                    <a:lumMod val="40000"/>
                    <a:lumOff val="60000"/>
                  </a:srgbClr>
                </a:solidFill>
              </a:rPr>
              <a:t>3</a:t>
            </a:r>
            <a:endParaRPr lang="zh-CN" altLang="en-US" sz="3200" b="1" dirty="0">
              <a:ln w="22225">
                <a:solidFill>
                  <a:srgbClr val="9B2D1F"/>
                </a:solidFill>
                <a:prstDash val="solid"/>
              </a:ln>
              <a:solidFill>
                <a:srgbClr val="9B2D1F">
                  <a:lumMod val="40000"/>
                  <a:lumOff val="60000"/>
                </a:srgbClr>
              </a:solidFill>
            </a:endParaRPr>
          </a:p>
        </p:txBody>
      </p:sp>
      <p:cxnSp>
        <p:nvCxnSpPr>
          <p:cNvPr id="38" name="连接符: 肘形 37">
            <a:extLst>
              <a:ext uri="{FF2B5EF4-FFF2-40B4-BE49-F238E27FC236}">
                <a16:creationId xmlns:a16="http://schemas.microsoft.com/office/drawing/2014/main" id="{0D126BB5-06D8-4A34-AA5B-FC32022EB806}"/>
              </a:ext>
            </a:extLst>
          </p:cNvPr>
          <p:cNvCxnSpPr>
            <a:cxnSpLocks/>
            <a:stCxn id="35" idx="0"/>
            <a:endCxn id="41" idx="1"/>
          </p:cNvCxnSpPr>
          <p:nvPr/>
        </p:nvCxnSpPr>
        <p:spPr>
          <a:xfrm rot="5400000" flipH="1" flipV="1">
            <a:off x="8751526" y="1928534"/>
            <a:ext cx="1184518" cy="62741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28A59517-71AC-462A-89E6-88ACF63F706B}"/>
              </a:ext>
            </a:extLst>
          </p:cNvPr>
          <p:cNvSpPr txBox="1"/>
          <p:nvPr/>
        </p:nvSpPr>
        <p:spPr>
          <a:xfrm>
            <a:off x="9657491" y="1326815"/>
            <a:ext cx="1723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Session</a:t>
            </a:r>
            <a:r>
              <a:rPr lang="zh-CN" altLang="en-US" dirty="0">
                <a:solidFill>
                  <a:srgbClr val="FF0000"/>
                </a:solidFill>
              </a:rPr>
              <a:t>中最后一个元素</a:t>
            </a:r>
          </a:p>
        </p:txBody>
      </p:sp>
      <p:cxnSp>
        <p:nvCxnSpPr>
          <p:cNvPr id="44" name="连接符: 肘形 43">
            <a:extLst>
              <a:ext uri="{FF2B5EF4-FFF2-40B4-BE49-F238E27FC236}">
                <a16:creationId xmlns:a16="http://schemas.microsoft.com/office/drawing/2014/main" id="{A8C5DFFC-0E89-44D9-9ADE-601EE1BEE428}"/>
              </a:ext>
            </a:extLst>
          </p:cNvPr>
          <p:cNvCxnSpPr>
            <a:cxnSpLocks/>
            <a:endCxn id="45" idx="1"/>
          </p:cNvCxnSpPr>
          <p:nvPr/>
        </p:nvCxnSpPr>
        <p:spPr>
          <a:xfrm rot="5400000" flipH="1" flipV="1">
            <a:off x="10150750" y="2420304"/>
            <a:ext cx="538187" cy="13845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D255EF6D-53CD-40BE-9237-30C5C6DEB227}"/>
              </a:ext>
            </a:extLst>
          </p:cNvPr>
          <p:cNvSpPr txBox="1"/>
          <p:nvPr/>
        </p:nvSpPr>
        <p:spPr>
          <a:xfrm>
            <a:off x="10489072" y="1897272"/>
            <a:ext cx="1442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Session</a:t>
            </a:r>
            <a:r>
              <a:rPr lang="zh-CN" altLang="en-US" dirty="0">
                <a:solidFill>
                  <a:srgbClr val="FF0000"/>
                </a:solidFill>
              </a:rPr>
              <a:t>中第</a:t>
            </a:r>
            <a:r>
              <a:rPr lang="en-US" altLang="zh-CN" dirty="0">
                <a:solidFill>
                  <a:srgbClr val="FF0000"/>
                </a:solidFill>
              </a:rPr>
              <a:t>t</a:t>
            </a:r>
            <a:r>
              <a:rPr lang="zh-CN" altLang="en-US" dirty="0">
                <a:solidFill>
                  <a:srgbClr val="FF0000"/>
                </a:solidFill>
              </a:rPr>
              <a:t>个元素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4FA3D610-F749-4DE0-8D25-4E43FB726BFB}"/>
              </a:ext>
            </a:extLst>
          </p:cNvPr>
          <p:cNvSpPr txBox="1"/>
          <p:nvPr/>
        </p:nvSpPr>
        <p:spPr>
          <a:xfrm>
            <a:off x="7123767" y="4400757"/>
            <a:ext cx="378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使用</a:t>
            </a:r>
            <a:r>
              <a:rPr lang="en-US" altLang="zh-CN" dirty="0">
                <a:solidFill>
                  <a:srgbClr val="FF0000"/>
                </a:solidFill>
              </a:rPr>
              <a:t>soft attention</a:t>
            </a:r>
            <a:r>
              <a:rPr lang="zh-CN" altLang="en-US" dirty="0">
                <a:solidFill>
                  <a:srgbClr val="FF0000"/>
                </a:solidFill>
              </a:rPr>
              <a:t>处理一个</a:t>
            </a:r>
            <a:r>
              <a:rPr lang="en-US" altLang="zh-CN" dirty="0">
                <a:solidFill>
                  <a:srgbClr val="FF0000"/>
                </a:solidFill>
              </a:rPr>
              <a:t>session</a:t>
            </a:r>
            <a:r>
              <a:rPr lang="zh-CN" altLang="en-US" dirty="0">
                <a:solidFill>
                  <a:srgbClr val="FF0000"/>
                </a:solidFill>
              </a:rPr>
              <a:t>，增加最后一次交互的对结果的影响。</a:t>
            </a:r>
          </a:p>
        </p:txBody>
      </p:sp>
    </p:spTree>
    <p:extLst>
      <p:ext uri="{BB962C8B-B14F-4D97-AF65-F5344CB8AC3E}">
        <p14:creationId xmlns:p14="http://schemas.microsoft.com/office/powerpoint/2010/main" val="324843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DCAB8B32-D4FE-4ED9-B62F-96AFA4550E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763" y="1910884"/>
            <a:ext cx="3457527" cy="58164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02AD88A4-A23D-44C8-ACF0-4686597F4415}"/>
              </a:ext>
            </a:extLst>
          </p:cNvPr>
          <p:cNvSpPr/>
          <p:nvPr/>
        </p:nvSpPr>
        <p:spPr>
          <a:xfrm>
            <a:off x="10307670" y="1961805"/>
            <a:ext cx="639133" cy="479798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2A51EFA-6FE1-4AB8-9511-B5B7DC9FFD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7" t="4460" r="23210" b="3289"/>
          <a:stretch/>
        </p:blipFill>
        <p:spPr>
          <a:xfrm>
            <a:off x="759561" y="1674754"/>
            <a:ext cx="5177775" cy="3966499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74393" y="285141"/>
            <a:ext cx="712727" cy="684812"/>
            <a:chOff x="4570473" y="781806"/>
            <a:chExt cx="5589527" cy="53706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-5580000">
              <a:off x="3448806" y="1903473"/>
              <a:ext cx="5294387" cy="305105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405" y="1428287"/>
              <a:ext cx="2935595" cy="4724119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1330960" y="299432"/>
            <a:ext cx="5674275" cy="738664"/>
            <a:chOff x="1564640" y="614772"/>
            <a:chExt cx="4765041" cy="738664"/>
          </a:xfrm>
        </p:grpSpPr>
        <p:sp>
          <p:nvSpPr>
            <p:cNvPr id="6" name="文本框 5"/>
            <p:cNvSpPr txBox="1"/>
            <p:nvPr/>
          </p:nvSpPr>
          <p:spPr>
            <a:xfrm>
              <a:off x="1564640" y="614772"/>
              <a:ext cx="37185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600" dirty="0">
                  <a:solidFill>
                    <a:schemeClr val="accent1">
                      <a:lumMod val="75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线图卷积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564640" y="1014882"/>
              <a:ext cx="4765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spc="600" dirty="0">
                  <a:solidFill>
                    <a:schemeClr val="accent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Line graph</a:t>
              </a:r>
              <a:endParaRPr lang="zh-CN" altLang="en-US" sz="1600" spc="600" dirty="0">
                <a:solidFill>
                  <a:schemeClr val="accent1"/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113" y="125468"/>
            <a:ext cx="1148148" cy="114814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523388" y="1416658"/>
            <a:ext cx="114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边的权重</a:t>
            </a:r>
          </a:p>
        </p:txBody>
      </p:sp>
      <p:cxnSp>
        <p:nvCxnSpPr>
          <p:cNvPr id="11" name="连接符: 肘形 10"/>
          <p:cNvCxnSpPr>
            <a:cxnSpLocks/>
            <a:endCxn id="9" idx="1"/>
          </p:cNvCxnSpPr>
          <p:nvPr/>
        </p:nvCxnSpPr>
        <p:spPr>
          <a:xfrm flipV="1">
            <a:off x="9690100" y="1601324"/>
            <a:ext cx="833288" cy="360483"/>
          </a:xfrm>
          <a:prstGeom prst="bentConnector3">
            <a:avLst>
              <a:gd name="adj1" fmla="val -29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80935C4F-3EF9-4AE5-90AA-ED8C40C96FD9}"/>
              </a:ext>
            </a:extLst>
          </p:cNvPr>
          <p:cNvSpPr/>
          <p:nvPr/>
        </p:nvSpPr>
        <p:spPr>
          <a:xfrm>
            <a:off x="759562" y="3393048"/>
            <a:ext cx="5177774" cy="224589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8F15C0B-D911-44DF-B851-491358E638C3}"/>
              </a:ext>
            </a:extLst>
          </p:cNvPr>
          <p:cNvSpPr/>
          <p:nvPr/>
        </p:nvSpPr>
        <p:spPr>
          <a:xfrm>
            <a:off x="3455880" y="3495928"/>
            <a:ext cx="53939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</a:t>
            </a:r>
            <a:endParaRPr lang="zh-CN" altLang="en-US" sz="3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5C1FB79-D088-4584-BD4D-69E1DABF8F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136" y="3658003"/>
            <a:ext cx="4346302" cy="2715617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040EA8BE-9A26-4FAA-8BEE-A96B535BF8B6}"/>
              </a:ext>
            </a:extLst>
          </p:cNvPr>
          <p:cNvSpPr/>
          <p:nvPr/>
        </p:nvSpPr>
        <p:spPr>
          <a:xfrm>
            <a:off x="7086136" y="1476628"/>
            <a:ext cx="53939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</a:t>
            </a:r>
            <a:endParaRPr lang="zh-CN" altLang="en-US" sz="3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124B2630-C494-4A5D-9E94-13397BCB27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874648" y="1130712"/>
            <a:ext cx="1041648" cy="589256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9934BF95-B06D-4C33-8447-765D89C9B99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767" y="586293"/>
            <a:ext cx="1706469" cy="318223"/>
          </a:xfrm>
          <a:prstGeom prst="rect">
            <a:avLst/>
          </a:prstGeom>
        </p:spPr>
      </p:pic>
      <p:cxnSp>
        <p:nvCxnSpPr>
          <p:cNvPr id="31" name="连接符: 肘形 30">
            <a:extLst>
              <a:ext uri="{FF2B5EF4-FFF2-40B4-BE49-F238E27FC236}">
                <a16:creationId xmlns:a16="http://schemas.microsoft.com/office/drawing/2014/main" id="{8C984BB8-14F0-4EF0-8377-1A839FE6753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690351" y="2481075"/>
            <a:ext cx="270928" cy="18537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8C9D58B5-4D59-4BAC-BBA6-E9DB86EEAB3C}"/>
              </a:ext>
            </a:extLst>
          </p:cNvPr>
          <p:cNvSpPr txBox="1"/>
          <p:nvPr/>
        </p:nvSpPr>
        <p:spPr>
          <a:xfrm>
            <a:off x="10862576" y="2495805"/>
            <a:ext cx="96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卷积核</a:t>
            </a:r>
          </a:p>
        </p:txBody>
      </p:sp>
    </p:spTree>
    <p:extLst>
      <p:ext uri="{BB962C8B-B14F-4D97-AF65-F5344CB8AC3E}">
        <p14:creationId xmlns:p14="http://schemas.microsoft.com/office/powerpoint/2010/main" val="126344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62A51EFA-6FE1-4AB8-9511-B5B7DC9FFD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56" t="9481"/>
          <a:stretch/>
        </p:blipFill>
        <p:spPr>
          <a:xfrm>
            <a:off x="1269925" y="2158136"/>
            <a:ext cx="3746812" cy="3546212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74393" y="285141"/>
            <a:ext cx="712727" cy="684812"/>
            <a:chOff x="4570473" y="781806"/>
            <a:chExt cx="5589527" cy="53706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-5580000">
              <a:off x="3448806" y="1903473"/>
              <a:ext cx="5294387" cy="305105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405" y="1428287"/>
              <a:ext cx="2935595" cy="4724119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1330960" y="299432"/>
            <a:ext cx="5674275" cy="738664"/>
            <a:chOff x="1564640" y="614772"/>
            <a:chExt cx="4765041" cy="738664"/>
          </a:xfrm>
        </p:grpSpPr>
        <p:sp>
          <p:nvSpPr>
            <p:cNvPr id="6" name="文本框 5"/>
            <p:cNvSpPr txBox="1"/>
            <p:nvPr/>
          </p:nvSpPr>
          <p:spPr>
            <a:xfrm>
              <a:off x="1564640" y="614772"/>
              <a:ext cx="37185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600" dirty="0">
                  <a:solidFill>
                    <a:schemeClr val="accent1">
                      <a:lumMod val="75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对比学习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564640" y="1014882"/>
              <a:ext cx="4765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spc="600" dirty="0">
                  <a:solidFill>
                    <a:schemeClr val="accent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Overall</a:t>
              </a:r>
              <a:endParaRPr lang="zh-CN" altLang="en-US" sz="1600" spc="600" dirty="0">
                <a:solidFill>
                  <a:schemeClr val="accent1"/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113" y="125468"/>
            <a:ext cx="1148148" cy="1148148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2701825" y="1262347"/>
            <a:ext cx="13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对比学习</a:t>
            </a:r>
          </a:p>
        </p:txBody>
      </p:sp>
      <p:cxnSp>
        <p:nvCxnSpPr>
          <p:cNvPr id="32" name="连接符: 肘形 31"/>
          <p:cNvCxnSpPr>
            <a:cxnSpLocks/>
          </p:cNvCxnSpPr>
          <p:nvPr/>
        </p:nvCxnSpPr>
        <p:spPr>
          <a:xfrm flipV="1">
            <a:off x="1842681" y="1430375"/>
            <a:ext cx="946677" cy="607935"/>
          </a:xfrm>
          <a:prstGeom prst="bentConnector3">
            <a:avLst>
              <a:gd name="adj1" fmla="val -16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36600B5B-504A-4CD9-9684-3B92DD70A6E4}"/>
              </a:ext>
            </a:extLst>
          </p:cNvPr>
          <p:cNvSpPr/>
          <p:nvPr/>
        </p:nvSpPr>
        <p:spPr>
          <a:xfrm>
            <a:off x="950521" y="2090274"/>
            <a:ext cx="1838837" cy="340113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314DD1F-7BFC-4A48-8973-A34BECD604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110" y="2629812"/>
            <a:ext cx="6420285" cy="66439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D580D73-6836-40EE-8B5A-274FCCA631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110" y="1258869"/>
            <a:ext cx="6420285" cy="105376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BA9174AC-5F55-442F-B446-F8D03EA70D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110" y="3931242"/>
            <a:ext cx="2404062" cy="56783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F3161873-CD9D-40D1-8ABD-AFD373317F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876" y="4001027"/>
            <a:ext cx="4598124" cy="265399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6182921-B21F-4F58-A82D-D1D953828F51}"/>
              </a:ext>
            </a:extLst>
          </p:cNvPr>
          <p:cNvSpPr txBox="1"/>
          <p:nvPr/>
        </p:nvSpPr>
        <p:spPr>
          <a:xfrm>
            <a:off x="8470460" y="3379129"/>
            <a:ext cx="683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正例</a:t>
            </a:r>
          </a:p>
        </p:txBody>
      </p: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2E2D25F8-DF6F-44A9-B47F-95686BA7F198}"/>
              </a:ext>
            </a:extLst>
          </p:cNvPr>
          <p:cNvCxnSpPr>
            <a:cxnSpLocks/>
          </p:cNvCxnSpPr>
          <p:nvPr/>
        </p:nvCxnSpPr>
        <p:spPr>
          <a:xfrm>
            <a:off x="7637172" y="3222517"/>
            <a:ext cx="833288" cy="360483"/>
          </a:xfrm>
          <a:prstGeom prst="bentConnector3">
            <a:avLst>
              <a:gd name="adj1" fmla="val -29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45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0" y="1991360"/>
            <a:ext cx="12192000" cy="4866640"/>
            <a:chOff x="0" y="1991360"/>
            <a:chExt cx="12192000" cy="4866640"/>
          </a:xfrm>
        </p:grpSpPr>
        <p:sp>
          <p:nvSpPr>
            <p:cNvPr id="19" name="矩形 18"/>
            <p:cNvSpPr/>
            <p:nvPr/>
          </p:nvSpPr>
          <p:spPr>
            <a:xfrm>
              <a:off x="0" y="3429000"/>
              <a:ext cx="12192000" cy="3429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137920" y="1991360"/>
              <a:ext cx="2875280" cy="2875280"/>
              <a:chOff x="1137920" y="1991360"/>
              <a:chExt cx="2875280" cy="2875280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1137920" y="1991360"/>
                <a:ext cx="2875280" cy="287528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803400" y="2443450"/>
                <a:ext cx="154432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dirty="0">
                    <a:solidFill>
                      <a:schemeClr val="bg1"/>
                    </a:solidFill>
                    <a:effectLst>
                      <a:outerShdw blurRad="76200" sx="107000" sy="107000" algn="ctr" rotWithShape="0">
                        <a:prstClr val="black">
                          <a:alpha val="49000"/>
                        </a:prstClr>
                      </a:outerShdw>
                    </a:effectLst>
                    <a:latin typeface="Open Sans" panose="020B0606030504020204" pitchFamily="34" charset="0"/>
                    <a:ea typeface="微软雅黑" panose="020B0503020204020204" pitchFamily="34" charset="-122"/>
                    <a:cs typeface="Open Sans" panose="020B0606030504020204" pitchFamily="34" charset="0"/>
                    <a:sym typeface="Open Sans" panose="020B0606030504020204" pitchFamily="34" charset="0"/>
                  </a:rPr>
                  <a:t>3</a:t>
                </a:r>
                <a:endParaRPr lang="zh-CN" altLang="en-US" sz="9600" dirty="0">
                  <a:solidFill>
                    <a:schemeClr val="bg1"/>
                  </a:solidFill>
                  <a:effectLst>
                    <a:outerShdw blurRad="76200" sx="107000" sy="107000" algn="ctr" rotWithShape="0">
                      <a:prstClr val="black">
                        <a:alpha val="49000"/>
                      </a:prstClr>
                    </a:outerShdw>
                  </a:effectLst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29" name="直角三角形 28"/>
              <p:cNvSpPr/>
              <p:nvPr/>
            </p:nvSpPr>
            <p:spPr>
              <a:xfrm>
                <a:off x="1137920" y="1991360"/>
                <a:ext cx="1615440" cy="287528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1259840" y="3978209"/>
                <a:ext cx="263144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spc="600" dirty="0">
                    <a:solidFill>
                      <a:schemeClr val="bg1"/>
                    </a:solidFill>
                    <a:latin typeface="Open Sans" panose="020B0606030504020204" pitchFamily="34" charset="0"/>
                    <a:ea typeface="微软雅黑" panose="020B0503020204020204" pitchFamily="34" charset="-122"/>
                    <a:cs typeface="Open Sans" panose="020B0606030504020204" pitchFamily="34" charset="0"/>
                    <a:sym typeface="Open Sans" panose="020B0606030504020204" pitchFamily="34" charset="0"/>
                  </a:rPr>
                  <a:t>PART THREE</a:t>
                </a:r>
                <a:endParaRPr lang="zh-CN" altLang="en-US" sz="2400" b="1" spc="600" dirty="0">
                  <a:solidFill>
                    <a:schemeClr val="bg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4952277" y="3571943"/>
              <a:ext cx="50784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rPr>
                <a:t>Experiments</a:t>
              </a:r>
              <a:endParaRPr lang="zh-CN" altLang="en-US" sz="2800" b="1" dirty="0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952278" y="4866640"/>
              <a:ext cx="5624282" cy="891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sz="1400" b="1" spc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通过实验验证了模型的有效性并分析了模型各部分以及超参影响。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952278" y="2387015"/>
              <a:ext cx="50553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spc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实验</a:t>
              </a: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11145520" y="3429000"/>
              <a:ext cx="1046480" cy="3429000"/>
              <a:chOff x="11145520" y="3429000"/>
              <a:chExt cx="1046480" cy="3429000"/>
            </a:xfrm>
          </p:grpSpPr>
          <p:sp useBgFill="1">
            <p:nvSpPr>
              <p:cNvPr id="25" name="矩形 24"/>
              <p:cNvSpPr/>
              <p:nvPr/>
            </p:nvSpPr>
            <p:spPr>
              <a:xfrm>
                <a:off x="11145520" y="3429000"/>
                <a:ext cx="1046480" cy="239174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 useBgFill="1">
            <p:nvSpPr>
              <p:cNvPr id="26" name="矩形 25"/>
              <p:cNvSpPr/>
              <p:nvPr/>
            </p:nvSpPr>
            <p:spPr>
              <a:xfrm>
                <a:off x="11145520" y="3429000"/>
                <a:ext cx="1046480" cy="3429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113" y="125468"/>
            <a:ext cx="1148148" cy="1148148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6312489" y="1273616"/>
            <a:ext cx="5310596" cy="4474702"/>
            <a:chOff x="5555999" y="3387521"/>
            <a:chExt cx="5950671" cy="3239475"/>
          </a:xfrm>
        </p:grpSpPr>
        <p:sp>
          <p:nvSpPr>
            <p:cNvPr id="22" name="íś1íḋe"/>
            <p:cNvSpPr txBox="1"/>
            <p:nvPr/>
          </p:nvSpPr>
          <p:spPr bwMode="auto">
            <a:xfrm>
              <a:off x="5556000" y="3387521"/>
              <a:ext cx="5950670" cy="424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Dataset</a:t>
              </a:r>
              <a:endParaRPr lang="zh-CN" altLang="en-US" sz="1800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23" name="îṧḷïḋe"/>
            <p:cNvSpPr/>
            <p:nvPr/>
          </p:nvSpPr>
          <p:spPr bwMode="auto">
            <a:xfrm>
              <a:off x="5555999" y="3696897"/>
              <a:ext cx="5950670" cy="2930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b="1" dirty="0" err="1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Yooch</a:t>
              </a:r>
              <a:r>
                <a:rPr lang="zh-CN" altLang="en-US" sz="1600" b="1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：</a:t>
              </a:r>
              <a:r>
                <a:rPr lang="zh-CN" altLang="en-US" sz="16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电商数据集</a:t>
              </a:r>
              <a:endParaRPr lang="en-US" altLang="zh-CN" sz="16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  <a:p>
              <a:pPr lvl="1">
                <a:lnSpc>
                  <a:spcPct val="150000"/>
                </a:lnSpc>
              </a:pPr>
              <a:r>
                <a:rPr lang="zh-CN" altLang="en-US" sz="16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这个数据集是由</a:t>
              </a:r>
              <a:r>
                <a:rPr lang="en-US" altLang="zh-CN" sz="16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YOOCHOOSE GmbH</a:t>
              </a:r>
              <a:r>
                <a:rPr lang="zh-CN" altLang="en-US" sz="16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创建的，用于支持</a:t>
              </a:r>
              <a:r>
                <a:rPr lang="en-US" altLang="zh-CN" sz="1600" dirty="0" err="1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RecSys</a:t>
              </a:r>
              <a:r>
                <a:rPr lang="zh-CN" altLang="en-US" sz="16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挑战赛</a:t>
              </a:r>
              <a:r>
                <a:rPr lang="en-US" altLang="zh-CN" sz="16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2015</a:t>
              </a:r>
              <a:r>
                <a:rPr lang="zh-CN" altLang="en-US" sz="16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年的参与者。会话推荐主流数据集。   </a:t>
              </a:r>
              <a:endParaRPr lang="en-US" altLang="zh-CN" sz="16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  <a:p>
              <a:pPr>
                <a:lnSpc>
                  <a:spcPct val="150000"/>
                </a:lnSpc>
              </a:pPr>
              <a:endParaRPr lang="en-US" altLang="zh-CN" sz="16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b="1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DIGINETICA :</a:t>
              </a:r>
              <a:r>
                <a:rPr lang="zh-CN" altLang="en-US" sz="16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电商数据集</a:t>
              </a:r>
              <a:endParaRPr lang="en-US" altLang="zh-CN" sz="16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  <a:p>
              <a:pPr lvl="1">
                <a:lnSpc>
                  <a:spcPct val="150000"/>
                </a:lnSpc>
              </a:pPr>
              <a:r>
                <a:rPr lang="zh-CN" altLang="en-US" sz="16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该数据集包括从电子商务搜索引擎日志中提取的用户会话，包括匿名用户</a:t>
              </a:r>
              <a:r>
                <a:rPr lang="en-US" altLang="zh-CN" sz="16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id</a:t>
              </a:r>
              <a:r>
                <a:rPr lang="zh-CN" altLang="en-US" sz="1600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、散列查询、散列查询术语、散列产品描述和元数据、对数比例的价格、点击和购买。会话推荐主流数据集。 </a:t>
              </a:r>
              <a:endParaRPr lang="en-US" altLang="zh-CN" sz="14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  <a:p>
              <a:pPr>
                <a:lnSpc>
                  <a:spcPct val="150000"/>
                </a:lnSpc>
              </a:pPr>
              <a:endParaRPr lang="en-US" altLang="zh-CN" sz="1400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  <a:p>
              <a:pPr>
                <a:lnSpc>
                  <a:spcPct val="150000"/>
                </a:lnSpc>
              </a:pPr>
              <a:endParaRPr lang="en-US" altLang="zh-CN" sz="1400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74393" y="285141"/>
            <a:ext cx="712727" cy="684812"/>
            <a:chOff x="4570473" y="781806"/>
            <a:chExt cx="5589527" cy="5370600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-5580000">
              <a:off x="3448806" y="1903473"/>
              <a:ext cx="5294387" cy="3051054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405" y="1428287"/>
              <a:ext cx="2935595" cy="4724119"/>
            </a:xfrm>
            <a:prstGeom prst="rect">
              <a:avLst/>
            </a:prstGeom>
          </p:spPr>
        </p:pic>
      </p:grpSp>
      <p:grpSp>
        <p:nvGrpSpPr>
          <p:cNvPr id="25" name="组合 24"/>
          <p:cNvGrpSpPr/>
          <p:nvPr/>
        </p:nvGrpSpPr>
        <p:grpSpPr>
          <a:xfrm>
            <a:off x="1330960" y="299432"/>
            <a:ext cx="5674275" cy="738664"/>
            <a:chOff x="1564640" y="614772"/>
            <a:chExt cx="4765041" cy="738664"/>
          </a:xfrm>
        </p:grpSpPr>
        <p:sp>
          <p:nvSpPr>
            <p:cNvPr id="26" name="文本框 25"/>
            <p:cNvSpPr txBox="1"/>
            <p:nvPr/>
          </p:nvSpPr>
          <p:spPr>
            <a:xfrm>
              <a:off x="1564640" y="614772"/>
              <a:ext cx="37185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600" dirty="0">
                  <a:solidFill>
                    <a:schemeClr val="accent1">
                      <a:lumMod val="75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实验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564640" y="1014882"/>
              <a:ext cx="4765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spc="600" dirty="0">
                  <a:solidFill>
                    <a:schemeClr val="accent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Experiments</a:t>
              </a:r>
              <a:endParaRPr lang="zh-CN" altLang="en-US" sz="1600" spc="600" dirty="0">
                <a:solidFill>
                  <a:schemeClr val="accent1"/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</p:grpSp>
      <p:sp>
        <p:nvSpPr>
          <p:cNvPr id="15" name="ïSļíďé"/>
          <p:cNvSpPr/>
          <p:nvPr/>
        </p:nvSpPr>
        <p:spPr>
          <a:xfrm>
            <a:off x="992758" y="4091264"/>
            <a:ext cx="4320480" cy="50405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anchor="ctr" anchorCtr="0" forceAA="0" compatLnSpc="1">
            <a:normAutofit lnSpcReduction="10000"/>
          </a:bodyPr>
          <a:lstStyle/>
          <a:p>
            <a:pPr algn="ctr"/>
            <a:r>
              <a:rPr lang="zh-CN" altLang="en-US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数据集统计信息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6FAB6E-FB1C-42B3-8497-2083590265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94" y="1566707"/>
            <a:ext cx="6131296" cy="2379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113" y="125468"/>
            <a:ext cx="1148148" cy="1148148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6312489" y="1273616"/>
            <a:ext cx="5310596" cy="4474702"/>
            <a:chOff x="5555999" y="3387521"/>
            <a:chExt cx="5950671" cy="3239475"/>
          </a:xfrm>
        </p:grpSpPr>
        <p:sp>
          <p:nvSpPr>
            <p:cNvPr id="23" name="îṧḷïḋe"/>
            <p:cNvSpPr/>
            <p:nvPr/>
          </p:nvSpPr>
          <p:spPr bwMode="auto">
            <a:xfrm>
              <a:off x="5555999" y="3696897"/>
              <a:ext cx="5950670" cy="2930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>
                <a:lnSpc>
                  <a:spcPct val="150000"/>
                </a:lnSpc>
              </a:pPr>
              <a:endParaRPr lang="en-US" altLang="zh-CN" sz="14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  <a:p>
              <a:pPr>
                <a:lnSpc>
                  <a:spcPct val="150000"/>
                </a:lnSpc>
              </a:pPr>
              <a:endParaRPr lang="en-US" altLang="zh-CN" sz="1400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  <a:p>
              <a:pPr>
                <a:lnSpc>
                  <a:spcPct val="150000"/>
                </a:lnSpc>
              </a:pPr>
              <a:endParaRPr lang="en-US" altLang="zh-CN" sz="1400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22" name="íś1íḋe"/>
            <p:cNvSpPr txBox="1"/>
            <p:nvPr/>
          </p:nvSpPr>
          <p:spPr bwMode="auto">
            <a:xfrm>
              <a:off x="5556000" y="3387521"/>
              <a:ext cx="5950670" cy="424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b="1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B</a:t>
              </a:r>
              <a:r>
                <a:rPr lang="en-US" altLang="zh-CN" sz="1800" b="1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aseline</a:t>
              </a:r>
              <a:endParaRPr lang="zh-CN" altLang="en-US" sz="1800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74393" y="285141"/>
            <a:ext cx="712727" cy="684812"/>
            <a:chOff x="4570473" y="781806"/>
            <a:chExt cx="5589527" cy="5370600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-5580000">
              <a:off x="3448806" y="1903473"/>
              <a:ext cx="5294387" cy="3051054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405" y="1428287"/>
              <a:ext cx="2935595" cy="4724119"/>
            </a:xfrm>
            <a:prstGeom prst="rect">
              <a:avLst/>
            </a:prstGeom>
          </p:spPr>
        </p:pic>
      </p:grpSp>
      <p:grpSp>
        <p:nvGrpSpPr>
          <p:cNvPr id="25" name="组合 24"/>
          <p:cNvGrpSpPr/>
          <p:nvPr/>
        </p:nvGrpSpPr>
        <p:grpSpPr>
          <a:xfrm>
            <a:off x="1330960" y="299432"/>
            <a:ext cx="5674275" cy="738664"/>
            <a:chOff x="1564640" y="614772"/>
            <a:chExt cx="4765041" cy="738664"/>
          </a:xfrm>
        </p:grpSpPr>
        <p:sp>
          <p:nvSpPr>
            <p:cNvPr id="26" name="文本框 25"/>
            <p:cNvSpPr txBox="1"/>
            <p:nvPr/>
          </p:nvSpPr>
          <p:spPr>
            <a:xfrm>
              <a:off x="1564640" y="614772"/>
              <a:ext cx="37185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600" dirty="0">
                  <a:solidFill>
                    <a:schemeClr val="accent1">
                      <a:lumMod val="75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实验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564640" y="1014882"/>
              <a:ext cx="4765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spc="600" dirty="0">
                  <a:solidFill>
                    <a:schemeClr val="accent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Experiments</a:t>
              </a:r>
              <a:endParaRPr lang="zh-CN" altLang="en-US" sz="1600" spc="600" dirty="0">
                <a:solidFill>
                  <a:schemeClr val="accent1"/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</p:grpSp>
      <p:sp>
        <p:nvSpPr>
          <p:cNvPr id="15" name="ïSļíďé"/>
          <p:cNvSpPr/>
          <p:nvPr/>
        </p:nvSpPr>
        <p:spPr>
          <a:xfrm>
            <a:off x="3631190" y="769560"/>
            <a:ext cx="4320480" cy="50405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anchor="ctr" anchorCtr="0" forceAA="0" compatLnSpc="1">
            <a:normAutofit lnSpcReduction="10000"/>
          </a:bodyPr>
          <a:lstStyle/>
          <a:p>
            <a:pPr algn="ctr"/>
            <a:r>
              <a:rPr lang="zh-CN" altLang="en-US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模型对比结果</a:t>
            </a:r>
          </a:p>
        </p:txBody>
      </p:sp>
      <p:sp>
        <p:nvSpPr>
          <p:cNvPr id="16" name="îṧḷïḋe"/>
          <p:cNvSpPr/>
          <p:nvPr/>
        </p:nvSpPr>
        <p:spPr bwMode="auto">
          <a:xfrm>
            <a:off x="785405" y="4856700"/>
            <a:ext cx="5094107" cy="200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Item-KNN</a:t>
            </a:r>
            <a:r>
              <a:rPr lang="zh-CN" altLang="en-US" sz="14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：找用户</a:t>
            </a:r>
            <a:r>
              <a:rPr lang="en-US" altLang="zh-CN" sz="14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u</a:t>
            </a:r>
            <a:r>
              <a:rPr lang="zh-CN" altLang="en-US" sz="14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已经评判过并与此新</a:t>
            </a:r>
            <a:r>
              <a:rPr lang="en-US" altLang="zh-CN" sz="14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item</a:t>
            </a:r>
            <a:r>
              <a:rPr lang="zh-CN" altLang="en-US" sz="14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最相似的</a:t>
            </a:r>
            <a:r>
              <a:rPr lang="en-US" altLang="zh-CN" sz="14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k</a:t>
            </a:r>
            <a:r>
              <a:rPr lang="zh-CN" altLang="en-US" sz="14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个</a:t>
            </a:r>
            <a:r>
              <a:rPr lang="en-US" altLang="zh-CN" sz="14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item</a:t>
            </a:r>
            <a:r>
              <a:rPr lang="zh-CN" altLang="en-US" sz="14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，然后依据这</a:t>
            </a:r>
            <a:r>
              <a:rPr lang="en-US" altLang="zh-CN" sz="14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k</a:t>
            </a:r>
            <a:r>
              <a:rPr lang="zh-CN" altLang="en-US" sz="14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个</a:t>
            </a:r>
            <a:r>
              <a:rPr lang="en-US" altLang="zh-CN" sz="14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item</a:t>
            </a:r>
            <a:r>
              <a:rPr lang="zh-CN" altLang="en-US" sz="14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的分数其对此新</a:t>
            </a:r>
            <a:r>
              <a:rPr lang="en-US" altLang="zh-CN" sz="14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item</a:t>
            </a:r>
            <a:r>
              <a:rPr lang="zh-CN" altLang="en-US" sz="14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打分。</a:t>
            </a:r>
            <a:endParaRPr lang="en-US" altLang="zh-CN" sz="1400" dirty="0"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FPMC</a:t>
            </a:r>
            <a:r>
              <a:rPr lang="zh-CN" altLang="en-US" sz="14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：结合一阶马尔科夫以及矩阵分解的方法</a:t>
            </a:r>
            <a:endParaRPr lang="en-US" altLang="zh-CN" sz="1400" dirty="0"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GRU4Rec</a:t>
            </a:r>
            <a:r>
              <a:rPr lang="zh-CN" altLang="en-US" sz="14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：首次使用</a:t>
            </a:r>
            <a:r>
              <a:rPr lang="en-US" altLang="zh-CN" sz="14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GRU</a:t>
            </a:r>
            <a:r>
              <a:rPr lang="zh-CN" altLang="en-US" sz="14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单元建模</a:t>
            </a:r>
            <a:r>
              <a:rPr lang="en-US" altLang="zh-CN" sz="14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session</a:t>
            </a:r>
            <a:r>
              <a:rPr lang="zh-CN" altLang="en-US" sz="14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序列</a:t>
            </a:r>
            <a:endParaRPr lang="en-US" altLang="zh-CN" sz="1400" dirty="0"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NARM</a:t>
            </a:r>
            <a:r>
              <a:rPr lang="zh-CN" altLang="en-US" sz="14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：注意力机制应用于对</a:t>
            </a:r>
            <a:r>
              <a:rPr lang="en-US" altLang="zh-CN" sz="14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session</a:t>
            </a:r>
            <a:r>
              <a:rPr lang="zh-CN" altLang="en-US" sz="14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的顺序行为及主要意图进行分别建模</a:t>
            </a:r>
            <a:endParaRPr lang="en-US" altLang="zh-CN" sz="1400" dirty="0"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ADC070-E944-484B-A820-B5736A9F4B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64" y="1370063"/>
            <a:ext cx="9593014" cy="3486637"/>
          </a:xfrm>
          <a:prstGeom prst="rect">
            <a:avLst/>
          </a:prstGeom>
        </p:spPr>
      </p:pic>
      <p:sp>
        <p:nvSpPr>
          <p:cNvPr id="17" name="îṧḷïḋe">
            <a:extLst>
              <a:ext uri="{FF2B5EF4-FFF2-40B4-BE49-F238E27FC236}">
                <a16:creationId xmlns:a16="http://schemas.microsoft.com/office/drawing/2014/main" id="{54CD3F2D-FF14-49FB-AEA8-666F24940956}"/>
              </a:ext>
            </a:extLst>
          </p:cNvPr>
          <p:cNvSpPr/>
          <p:nvPr/>
        </p:nvSpPr>
        <p:spPr bwMode="auto">
          <a:xfrm>
            <a:off x="6312488" y="4856700"/>
            <a:ext cx="5094107" cy="2001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STAMP</a:t>
            </a:r>
            <a:r>
              <a:rPr lang="zh-CN" altLang="en-US" sz="14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：利用简单的多层感知机和注意力网络对</a:t>
            </a:r>
            <a:r>
              <a:rPr lang="en-US" altLang="zh-CN" sz="14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session</a:t>
            </a:r>
            <a:r>
              <a:rPr lang="zh-CN" altLang="en-US" sz="14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内长短期兴趣分别表征</a:t>
            </a:r>
            <a:r>
              <a:rPr lang="en-US" altLang="zh-CN" sz="14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SR-GNN</a:t>
            </a:r>
            <a:r>
              <a:rPr lang="zh-CN" altLang="en-US" sz="14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：引入</a:t>
            </a:r>
            <a:r>
              <a:rPr lang="en-US" altLang="zh-CN" sz="14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GNN</a:t>
            </a:r>
            <a:r>
              <a:rPr lang="zh-CN" altLang="en-US" sz="14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来对</a:t>
            </a:r>
            <a:r>
              <a:rPr lang="en-US" altLang="zh-CN" sz="14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session graph</a:t>
            </a:r>
            <a:r>
              <a:rPr lang="zh-CN" altLang="en-US" sz="14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进行建模</a:t>
            </a:r>
            <a:r>
              <a:rPr lang="en-US" altLang="zh-CN" sz="14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, </a:t>
            </a:r>
            <a:r>
              <a:rPr lang="zh-CN" altLang="en-US" sz="14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并通过注意力机制以此发掘序列内</a:t>
            </a:r>
            <a:r>
              <a:rPr lang="en-US" altLang="zh-CN" sz="14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item</a:t>
            </a:r>
            <a:r>
              <a:rPr lang="zh-CN" altLang="en-US" sz="14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之间复杂的过渡模式</a:t>
            </a:r>
            <a:r>
              <a:rPr lang="en-US" altLang="zh-CN" sz="14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FGNN</a:t>
            </a:r>
            <a:r>
              <a:rPr lang="zh-CN" altLang="en-US" sz="14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：引入</a:t>
            </a:r>
            <a:r>
              <a:rPr lang="en-US" altLang="zh-CN" sz="14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GNN</a:t>
            </a:r>
            <a:r>
              <a:rPr lang="zh-CN" altLang="en-US" sz="14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，并通过</a:t>
            </a:r>
            <a:r>
              <a:rPr lang="en-US" altLang="zh-CN" sz="14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GRU</a:t>
            </a:r>
            <a:r>
              <a:rPr lang="zh-CN" altLang="en-US" sz="14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和注意力机制学习</a:t>
            </a:r>
            <a:r>
              <a:rPr lang="en-US" altLang="zh-CN" sz="14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query</a:t>
            </a:r>
            <a:r>
              <a:rPr lang="zh-CN" altLang="en-US" sz="14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向量，这强调了</a:t>
            </a:r>
            <a:r>
              <a:rPr lang="en-US" altLang="zh-CN" sz="14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item</a:t>
            </a:r>
            <a:r>
              <a:rPr lang="zh-CN" altLang="en-US" sz="14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在序列中的顺序。</a:t>
            </a:r>
            <a:endParaRPr lang="en-US" altLang="zh-CN" sz="1400" dirty="0"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400" b="1" dirty="0"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400" b="1" dirty="0"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2955B56-647F-4A66-98B6-F09498B2790A}"/>
              </a:ext>
            </a:extLst>
          </p:cNvPr>
          <p:cNvSpPr/>
          <p:nvPr/>
        </p:nvSpPr>
        <p:spPr>
          <a:xfrm>
            <a:off x="7738958" y="1855675"/>
            <a:ext cx="2659911" cy="290457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8628013" y="2476449"/>
            <a:ext cx="0" cy="273371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6105235" y="2476449"/>
            <a:ext cx="0" cy="273371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582456" y="2476449"/>
            <a:ext cx="0" cy="273371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íšḷiḋê"/>
          <p:cNvSpPr/>
          <p:nvPr/>
        </p:nvSpPr>
        <p:spPr bwMode="auto">
          <a:xfrm>
            <a:off x="2100986" y="3048563"/>
            <a:ext cx="321762" cy="762712"/>
          </a:xfrm>
          <a:custGeom>
            <a:avLst/>
            <a:gdLst/>
            <a:ahLst/>
            <a:cxnLst/>
            <a:rect l="l" t="t" r="r" b="b"/>
            <a:pathLst>
              <a:path w="1216619" h="2883903">
                <a:moveTo>
                  <a:pt x="792673" y="0"/>
                </a:moveTo>
                <a:lnTo>
                  <a:pt x="1216619" y="0"/>
                </a:lnTo>
                <a:lnTo>
                  <a:pt x="1216619" y="2883903"/>
                </a:lnTo>
                <a:lnTo>
                  <a:pt x="496979" y="2883903"/>
                </a:lnTo>
                <a:lnTo>
                  <a:pt x="496979" y="1337746"/>
                </a:lnTo>
                <a:cubicBezTo>
                  <a:pt x="496979" y="1114492"/>
                  <a:pt x="491635" y="980302"/>
                  <a:pt x="480947" y="935176"/>
                </a:cubicBezTo>
                <a:cubicBezTo>
                  <a:pt x="470260" y="890050"/>
                  <a:pt x="440868" y="855908"/>
                  <a:pt x="392774" y="832752"/>
                </a:cubicBezTo>
                <a:cubicBezTo>
                  <a:pt x="344679" y="809595"/>
                  <a:pt x="237505" y="798017"/>
                  <a:pt x="71251" y="798017"/>
                </a:cubicBezTo>
                <a:lnTo>
                  <a:pt x="0" y="798017"/>
                </a:lnTo>
                <a:lnTo>
                  <a:pt x="0" y="461799"/>
                </a:lnTo>
                <a:cubicBezTo>
                  <a:pt x="347945" y="386911"/>
                  <a:pt x="612169" y="232977"/>
                  <a:pt x="792673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sp>
        <p:nvSpPr>
          <p:cNvPr id="8" name="ïṩ1îḓè"/>
          <p:cNvSpPr/>
          <p:nvPr/>
        </p:nvSpPr>
        <p:spPr bwMode="auto">
          <a:xfrm rot="5400000">
            <a:off x="2301266" y="3505440"/>
            <a:ext cx="39602" cy="108798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sp>
        <p:nvSpPr>
          <p:cNvPr id="27" name="îṣļiḓe"/>
          <p:cNvSpPr/>
          <p:nvPr/>
        </p:nvSpPr>
        <p:spPr>
          <a:xfrm>
            <a:off x="1408141" y="4103881"/>
            <a:ext cx="1895533" cy="413967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2200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Motivation</a:t>
            </a:r>
            <a:endParaRPr lang="zh-CN" altLang="en-US" sz="2200" b="1" dirty="0"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sp>
        <p:nvSpPr>
          <p:cNvPr id="10" name="ïšľïḋè"/>
          <p:cNvSpPr/>
          <p:nvPr/>
        </p:nvSpPr>
        <p:spPr bwMode="auto">
          <a:xfrm>
            <a:off x="4629672" y="3033958"/>
            <a:ext cx="435768" cy="777317"/>
          </a:xfrm>
          <a:custGeom>
            <a:avLst/>
            <a:gdLst/>
            <a:ahLst/>
            <a:cxnLst/>
            <a:rect l="l" t="t" r="r" b="b"/>
            <a:pathLst>
              <a:path w="1647690" h="2939123">
                <a:moveTo>
                  <a:pt x="778422" y="0"/>
                </a:moveTo>
                <a:cubicBezTo>
                  <a:pt x="1064615" y="0"/>
                  <a:pt x="1281042" y="70955"/>
                  <a:pt x="1427701" y="212864"/>
                </a:cubicBezTo>
                <a:cubicBezTo>
                  <a:pt x="1574360" y="354773"/>
                  <a:pt x="1647690" y="534386"/>
                  <a:pt x="1647690" y="751703"/>
                </a:cubicBezTo>
                <a:cubicBezTo>
                  <a:pt x="1647690" y="916769"/>
                  <a:pt x="1606419" y="1091335"/>
                  <a:pt x="1523876" y="1275402"/>
                </a:cubicBezTo>
                <a:cubicBezTo>
                  <a:pt x="1441334" y="1459468"/>
                  <a:pt x="1198175" y="1850163"/>
                  <a:pt x="794398" y="2447488"/>
                </a:cubicBezTo>
                <a:lnTo>
                  <a:pt x="1583563" y="2447488"/>
                </a:lnTo>
                <a:lnTo>
                  <a:pt x="1583563" y="2939123"/>
                </a:lnTo>
                <a:lnTo>
                  <a:pt x="0" y="2939123"/>
                </a:lnTo>
                <a:lnTo>
                  <a:pt x="445" y="2527646"/>
                </a:lnTo>
                <a:cubicBezTo>
                  <a:pt x="469517" y="1760505"/>
                  <a:pt x="748289" y="1285792"/>
                  <a:pt x="836759" y="1103507"/>
                </a:cubicBezTo>
                <a:cubicBezTo>
                  <a:pt x="925230" y="921222"/>
                  <a:pt x="969465" y="779016"/>
                  <a:pt x="969465" y="676889"/>
                </a:cubicBezTo>
                <a:cubicBezTo>
                  <a:pt x="969465" y="598513"/>
                  <a:pt x="956087" y="540027"/>
                  <a:pt x="929330" y="501432"/>
                </a:cubicBezTo>
                <a:cubicBezTo>
                  <a:pt x="902574" y="462838"/>
                  <a:pt x="861845" y="443541"/>
                  <a:pt x="807145" y="443541"/>
                </a:cubicBezTo>
                <a:cubicBezTo>
                  <a:pt x="752445" y="443541"/>
                  <a:pt x="711717" y="464916"/>
                  <a:pt x="684960" y="507667"/>
                </a:cubicBezTo>
                <a:cubicBezTo>
                  <a:pt x="658204" y="550418"/>
                  <a:pt x="644825" y="635326"/>
                  <a:pt x="644825" y="762391"/>
                </a:cubicBezTo>
                <a:lnTo>
                  <a:pt x="644825" y="1036709"/>
                </a:lnTo>
                <a:lnTo>
                  <a:pt x="0" y="1036709"/>
                </a:lnTo>
                <a:lnTo>
                  <a:pt x="0" y="931613"/>
                </a:lnTo>
                <a:cubicBezTo>
                  <a:pt x="0" y="770110"/>
                  <a:pt x="8312" y="642748"/>
                  <a:pt x="24938" y="549527"/>
                </a:cubicBezTo>
                <a:cubicBezTo>
                  <a:pt x="41563" y="456306"/>
                  <a:pt x="82533" y="364570"/>
                  <a:pt x="147846" y="274318"/>
                </a:cubicBezTo>
                <a:cubicBezTo>
                  <a:pt x="213160" y="184067"/>
                  <a:pt x="298068" y="115784"/>
                  <a:pt x="402570" y="69470"/>
                </a:cubicBezTo>
                <a:cubicBezTo>
                  <a:pt x="507073" y="23157"/>
                  <a:pt x="632356" y="0"/>
                  <a:pt x="778422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sp>
        <p:nvSpPr>
          <p:cNvPr id="11" name="îśḷíḓê"/>
          <p:cNvSpPr/>
          <p:nvPr/>
        </p:nvSpPr>
        <p:spPr bwMode="auto">
          <a:xfrm rot="5400000">
            <a:off x="4818070" y="3505441"/>
            <a:ext cx="39602" cy="108798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sp>
        <p:nvSpPr>
          <p:cNvPr id="24" name="iṥľiḓe"/>
          <p:cNvSpPr txBox="1"/>
          <p:nvPr/>
        </p:nvSpPr>
        <p:spPr bwMode="auto">
          <a:xfrm>
            <a:off x="3930920" y="4712753"/>
            <a:ext cx="1825852" cy="49740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ctr" anchorCtr="1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>
              <a:lnSpc>
                <a:spcPct val="120000"/>
              </a:lnSpc>
            </a:pPr>
            <a:r>
              <a:rPr lang="en-US" altLang="zh-CN" sz="10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   </a:t>
            </a:r>
          </a:p>
        </p:txBody>
      </p:sp>
      <p:sp>
        <p:nvSpPr>
          <p:cNvPr id="13" name="işḷíḍê"/>
          <p:cNvSpPr/>
          <p:nvPr/>
        </p:nvSpPr>
        <p:spPr bwMode="auto">
          <a:xfrm>
            <a:off x="7141124" y="3018412"/>
            <a:ext cx="448959" cy="792863"/>
          </a:xfrm>
          <a:custGeom>
            <a:avLst/>
            <a:gdLst/>
            <a:ahLst/>
            <a:cxnLst/>
            <a:rect l="l" t="t" r="r" b="b"/>
            <a:pathLst>
              <a:path w="1697566" h="2997905">
                <a:moveTo>
                  <a:pt x="789110" y="0"/>
                </a:moveTo>
                <a:cubicBezTo>
                  <a:pt x="1132304" y="0"/>
                  <a:pt x="1365059" y="67049"/>
                  <a:pt x="1487374" y="201146"/>
                </a:cubicBezTo>
                <a:cubicBezTo>
                  <a:pt x="1609689" y="335244"/>
                  <a:pt x="1670846" y="521555"/>
                  <a:pt x="1670846" y="760081"/>
                </a:cubicBezTo>
                <a:cubicBezTo>
                  <a:pt x="1670846" y="921473"/>
                  <a:pt x="1648877" y="1038068"/>
                  <a:pt x="1604939" y="1109867"/>
                </a:cubicBezTo>
                <a:cubicBezTo>
                  <a:pt x="1561001" y="1181666"/>
                  <a:pt x="1483812" y="1247235"/>
                  <a:pt x="1373372" y="1306574"/>
                </a:cubicBezTo>
                <a:cubicBezTo>
                  <a:pt x="1482624" y="1343406"/>
                  <a:pt x="1563970" y="1403705"/>
                  <a:pt x="1617408" y="1487472"/>
                </a:cubicBezTo>
                <a:cubicBezTo>
                  <a:pt x="1670846" y="1571239"/>
                  <a:pt x="1697566" y="1767584"/>
                  <a:pt x="1697566" y="2076507"/>
                </a:cubicBezTo>
                <a:cubicBezTo>
                  <a:pt x="1697566" y="2305811"/>
                  <a:pt x="1671440" y="2483730"/>
                  <a:pt x="1619189" y="2610267"/>
                </a:cubicBezTo>
                <a:cubicBezTo>
                  <a:pt x="1566938" y="2736803"/>
                  <a:pt x="1476686" y="2833043"/>
                  <a:pt x="1348434" y="2898988"/>
                </a:cubicBezTo>
                <a:cubicBezTo>
                  <a:pt x="1220181" y="2964933"/>
                  <a:pt x="1055709" y="2997905"/>
                  <a:pt x="855017" y="2997905"/>
                </a:cubicBezTo>
                <a:cubicBezTo>
                  <a:pt x="627013" y="2997905"/>
                  <a:pt x="447994" y="2959608"/>
                  <a:pt x="317960" y="2883012"/>
                </a:cubicBezTo>
                <a:cubicBezTo>
                  <a:pt x="187926" y="2806417"/>
                  <a:pt x="102424" y="2712603"/>
                  <a:pt x="61454" y="2601569"/>
                </a:cubicBezTo>
                <a:cubicBezTo>
                  <a:pt x="20485" y="2490536"/>
                  <a:pt x="0" y="2297860"/>
                  <a:pt x="0" y="2023541"/>
                </a:cubicBezTo>
                <a:lnTo>
                  <a:pt x="0" y="1795537"/>
                </a:lnTo>
                <a:lnTo>
                  <a:pt x="719640" y="1795537"/>
                </a:lnTo>
                <a:lnTo>
                  <a:pt x="719640" y="2264015"/>
                </a:lnTo>
                <a:cubicBezTo>
                  <a:pt x="719640" y="2388705"/>
                  <a:pt x="727062" y="2467973"/>
                  <a:pt x="741906" y="2501817"/>
                </a:cubicBezTo>
                <a:cubicBezTo>
                  <a:pt x="756750" y="2535661"/>
                  <a:pt x="789704" y="2552584"/>
                  <a:pt x="840767" y="2552584"/>
                </a:cubicBezTo>
                <a:cubicBezTo>
                  <a:pt x="896581" y="2552584"/>
                  <a:pt x="933394" y="2531208"/>
                  <a:pt x="951207" y="2488457"/>
                </a:cubicBezTo>
                <a:cubicBezTo>
                  <a:pt x="969020" y="2445706"/>
                  <a:pt x="977926" y="2334079"/>
                  <a:pt x="977926" y="2153575"/>
                </a:cubicBezTo>
                <a:lnTo>
                  <a:pt x="977926" y="1954071"/>
                </a:lnTo>
                <a:cubicBezTo>
                  <a:pt x="977926" y="1843631"/>
                  <a:pt x="965457" y="1762880"/>
                  <a:pt x="940519" y="1711816"/>
                </a:cubicBezTo>
                <a:cubicBezTo>
                  <a:pt x="915581" y="1660753"/>
                  <a:pt x="878768" y="1627205"/>
                  <a:pt x="830079" y="1611174"/>
                </a:cubicBezTo>
                <a:cubicBezTo>
                  <a:pt x="781391" y="1595142"/>
                  <a:pt x="686983" y="1585939"/>
                  <a:pt x="546855" y="1583564"/>
                </a:cubicBezTo>
                <a:lnTo>
                  <a:pt x="546855" y="1164961"/>
                </a:lnTo>
                <a:cubicBezTo>
                  <a:pt x="717858" y="1164961"/>
                  <a:pt x="823548" y="1158430"/>
                  <a:pt x="863924" y="1145367"/>
                </a:cubicBezTo>
                <a:cubicBezTo>
                  <a:pt x="904300" y="1132305"/>
                  <a:pt x="933394" y="1103804"/>
                  <a:pt x="951207" y="1059866"/>
                </a:cubicBezTo>
                <a:cubicBezTo>
                  <a:pt x="969020" y="1015927"/>
                  <a:pt x="977926" y="947051"/>
                  <a:pt x="977926" y="853236"/>
                </a:cubicBezTo>
                <a:lnTo>
                  <a:pt x="977926" y="692921"/>
                </a:lnTo>
                <a:cubicBezTo>
                  <a:pt x="977926" y="591981"/>
                  <a:pt x="967535" y="525480"/>
                  <a:pt x="946754" y="493416"/>
                </a:cubicBezTo>
                <a:cubicBezTo>
                  <a:pt x="925972" y="461353"/>
                  <a:pt x="893612" y="445322"/>
                  <a:pt x="849674" y="445322"/>
                </a:cubicBezTo>
                <a:cubicBezTo>
                  <a:pt x="799798" y="445322"/>
                  <a:pt x="765656" y="462244"/>
                  <a:pt x="747250" y="496088"/>
                </a:cubicBezTo>
                <a:cubicBezTo>
                  <a:pt x="728843" y="529933"/>
                  <a:pt x="719640" y="602075"/>
                  <a:pt x="719640" y="712515"/>
                </a:cubicBezTo>
                <a:lnTo>
                  <a:pt x="719640" y="949426"/>
                </a:lnTo>
                <a:lnTo>
                  <a:pt x="0" y="949426"/>
                </a:lnTo>
                <a:lnTo>
                  <a:pt x="0" y="703608"/>
                </a:lnTo>
                <a:cubicBezTo>
                  <a:pt x="0" y="428103"/>
                  <a:pt x="62939" y="241958"/>
                  <a:pt x="188816" y="145175"/>
                </a:cubicBezTo>
                <a:cubicBezTo>
                  <a:pt x="314694" y="48391"/>
                  <a:pt x="514792" y="0"/>
                  <a:pt x="78911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sp>
        <p:nvSpPr>
          <p:cNvPr id="14" name="íṡlîḍè"/>
          <p:cNvSpPr/>
          <p:nvPr/>
        </p:nvSpPr>
        <p:spPr bwMode="auto">
          <a:xfrm rot="5400000">
            <a:off x="7346823" y="3505441"/>
            <a:ext cx="39602" cy="108798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sp>
        <p:nvSpPr>
          <p:cNvPr id="22" name="îSlîdè"/>
          <p:cNvSpPr txBox="1"/>
          <p:nvPr/>
        </p:nvSpPr>
        <p:spPr bwMode="auto">
          <a:xfrm>
            <a:off x="6453698" y="4712753"/>
            <a:ext cx="1825852" cy="49740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 anchor="ctr" anchorCtr="1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>
              <a:lnSpc>
                <a:spcPct val="120000"/>
              </a:lnSpc>
            </a:pPr>
            <a:r>
              <a:rPr lang="en-US" altLang="zh-CN" sz="10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   </a:t>
            </a:r>
          </a:p>
        </p:txBody>
      </p:sp>
      <p:sp>
        <p:nvSpPr>
          <p:cNvPr id="16" name="iṥḻíḑè"/>
          <p:cNvSpPr/>
          <p:nvPr/>
        </p:nvSpPr>
        <p:spPr bwMode="auto">
          <a:xfrm>
            <a:off x="9645293" y="3048563"/>
            <a:ext cx="470630" cy="762712"/>
          </a:xfrm>
          <a:custGeom>
            <a:avLst/>
            <a:gdLst/>
            <a:ahLst/>
            <a:cxnLst/>
            <a:rect l="l" t="t" r="r" b="b"/>
            <a:pathLst>
              <a:path w="1779505" h="2883903">
                <a:moveTo>
                  <a:pt x="621669" y="0"/>
                </a:moveTo>
                <a:lnTo>
                  <a:pt x="1574657" y="0"/>
                </a:lnTo>
                <a:lnTo>
                  <a:pt x="1574657" y="1884601"/>
                </a:lnTo>
                <a:lnTo>
                  <a:pt x="1779505" y="1884601"/>
                </a:lnTo>
                <a:lnTo>
                  <a:pt x="1779505" y="2376236"/>
                </a:lnTo>
                <a:lnTo>
                  <a:pt x="1574657" y="2376236"/>
                </a:lnTo>
                <a:lnTo>
                  <a:pt x="1574657" y="2883903"/>
                </a:lnTo>
                <a:lnTo>
                  <a:pt x="855018" y="2883903"/>
                </a:lnTo>
                <a:lnTo>
                  <a:pt x="855018" y="2376236"/>
                </a:lnTo>
                <a:lnTo>
                  <a:pt x="0" y="2376236"/>
                </a:lnTo>
                <a:lnTo>
                  <a:pt x="0" y="1884601"/>
                </a:lnTo>
                <a:lnTo>
                  <a:pt x="621669" y="0"/>
                </a:lnTo>
                <a:close/>
                <a:moveTo>
                  <a:pt x="855018" y="657295"/>
                </a:moveTo>
                <a:lnTo>
                  <a:pt x="537058" y="1884601"/>
                </a:lnTo>
                <a:lnTo>
                  <a:pt x="855018" y="1884601"/>
                </a:lnTo>
                <a:lnTo>
                  <a:pt x="855018" y="65729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sp>
        <p:nvSpPr>
          <p:cNvPr id="17" name="íṩļîďè"/>
          <p:cNvSpPr/>
          <p:nvPr/>
        </p:nvSpPr>
        <p:spPr bwMode="auto">
          <a:xfrm rot="5400000">
            <a:off x="9869602" y="3505441"/>
            <a:ext cx="39602" cy="108798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sp>
        <p:nvSpPr>
          <p:cNvPr id="21" name="îṡliḑé"/>
          <p:cNvSpPr/>
          <p:nvPr/>
        </p:nvSpPr>
        <p:spPr>
          <a:xfrm>
            <a:off x="8976489" y="4103882"/>
            <a:ext cx="1895533" cy="413967"/>
          </a:xfrm>
          <a:prstGeom prst="rect">
            <a:avLst/>
          </a:prstGeom>
          <a:noFill/>
        </p:spPr>
        <p:txBody>
          <a:bodyPr wrap="none">
            <a:normAutofit fontScale="92500" lnSpcReduction="10000"/>
          </a:bodyPr>
          <a:lstStyle/>
          <a:p>
            <a:pPr algn="ctr"/>
            <a:r>
              <a:rPr lang="en-US" altLang="zh-CN" sz="2400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Contribution</a:t>
            </a:r>
          </a:p>
        </p:txBody>
      </p:sp>
      <p:sp>
        <p:nvSpPr>
          <p:cNvPr id="3" name="íṩḻiḑê"/>
          <p:cNvSpPr/>
          <p:nvPr/>
        </p:nvSpPr>
        <p:spPr bwMode="auto">
          <a:xfrm rot="5400000">
            <a:off x="6073139" y="830967"/>
            <a:ext cx="45720" cy="1752600"/>
          </a:xfrm>
          <a:prstGeom prst="rect">
            <a:avLst/>
          </a:prstGeom>
          <a:solidFill>
            <a:schemeClr val="accent4"/>
          </a:solidFill>
          <a:ln w="19050">
            <a:noFill/>
            <a:round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 sz="2400"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sp>
        <p:nvSpPr>
          <p:cNvPr id="19" name="ïšľíḑé"/>
          <p:cNvSpPr/>
          <p:nvPr/>
        </p:nvSpPr>
        <p:spPr>
          <a:xfrm>
            <a:off x="4682836" y="1020707"/>
            <a:ext cx="2842035" cy="54189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en-US" altLang="zh-CN" sz="3600" b="1" spc="600" dirty="0">
                <a:solidFill>
                  <a:schemeClr val="accent1"/>
                </a:solidFill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rPr>
              <a:t>Outline</a:t>
            </a: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463" b="60205"/>
          <a:stretch>
            <a:fillRect/>
          </a:stretch>
        </p:blipFill>
        <p:spPr>
          <a:xfrm>
            <a:off x="9713279" y="4373129"/>
            <a:ext cx="2477943" cy="2494107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463" b="60205"/>
          <a:stretch>
            <a:fillRect/>
          </a:stretch>
        </p:blipFill>
        <p:spPr>
          <a:xfrm rot="10800000">
            <a:off x="-1" y="-1"/>
            <a:ext cx="3512766" cy="3535680"/>
          </a:xfrm>
          <a:prstGeom prst="rect">
            <a:avLst/>
          </a:prstGeom>
        </p:spPr>
      </p:pic>
      <p:sp>
        <p:nvSpPr>
          <p:cNvPr id="34" name="îṣļiḓe"/>
          <p:cNvSpPr/>
          <p:nvPr/>
        </p:nvSpPr>
        <p:spPr>
          <a:xfrm>
            <a:off x="6430464" y="4103881"/>
            <a:ext cx="1895533" cy="413967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ctr"/>
            <a:r>
              <a:rPr lang="en-US" altLang="zh-CN" sz="2000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Experiments</a:t>
            </a:r>
            <a:endParaRPr lang="zh-CN" altLang="en-US" sz="2000" b="1" dirty="0"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sp>
        <p:nvSpPr>
          <p:cNvPr id="36" name="îṡliḑé"/>
          <p:cNvSpPr/>
          <p:nvPr/>
        </p:nvSpPr>
        <p:spPr>
          <a:xfrm>
            <a:off x="3954155" y="4103881"/>
            <a:ext cx="1895533" cy="413967"/>
          </a:xfrm>
          <a:prstGeom prst="rect">
            <a:avLst/>
          </a:prstGeom>
          <a:noFill/>
        </p:spPr>
        <p:txBody>
          <a:bodyPr wrap="none">
            <a:normAutofit fontScale="92500" lnSpcReduction="10000"/>
          </a:bodyPr>
          <a:lstStyle/>
          <a:p>
            <a:pPr algn="ctr"/>
            <a:r>
              <a:rPr lang="en-US" altLang="zh-CN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Model</a:t>
            </a:r>
            <a:endParaRPr lang="zh-CN" altLang="en-US" sz="2400" b="1" dirty="0"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113" y="125468"/>
            <a:ext cx="1148148" cy="1148148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7005234" y="1294629"/>
            <a:ext cx="4604521" cy="4474702"/>
            <a:chOff x="5555999" y="3387521"/>
            <a:chExt cx="5950671" cy="3239475"/>
          </a:xfrm>
        </p:grpSpPr>
        <p:sp>
          <p:nvSpPr>
            <p:cNvPr id="23" name="îṧḷïḋe"/>
            <p:cNvSpPr/>
            <p:nvPr/>
          </p:nvSpPr>
          <p:spPr bwMode="auto">
            <a:xfrm>
              <a:off x="5555999" y="3696897"/>
              <a:ext cx="5950670" cy="2930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>
                <a:lnSpc>
                  <a:spcPct val="150000"/>
                </a:lnSpc>
              </a:pPr>
              <a:endParaRPr lang="en-US" altLang="zh-CN" sz="1400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  <a:p>
              <a:pPr>
                <a:lnSpc>
                  <a:spcPct val="150000"/>
                </a:lnSpc>
              </a:pPr>
              <a:endParaRPr lang="en-US" altLang="zh-CN" sz="1400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  <a:p>
              <a:pPr>
                <a:lnSpc>
                  <a:spcPct val="150000"/>
                </a:lnSpc>
              </a:pPr>
              <a:endParaRPr lang="en-US" altLang="zh-CN" sz="1400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22" name="íś1íḋe"/>
            <p:cNvSpPr txBox="1"/>
            <p:nvPr/>
          </p:nvSpPr>
          <p:spPr bwMode="auto">
            <a:xfrm>
              <a:off x="5556000" y="3387521"/>
              <a:ext cx="5950670" cy="424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b="1" dirty="0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Analysis</a:t>
              </a:r>
              <a:endParaRPr lang="zh-CN" altLang="en-US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74393" y="285141"/>
            <a:ext cx="712727" cy="684812"/>
            <a:chOff x="4570473" y="781806"/>
            <a:chExt cx="5589527" cy="5370600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-5580000">
              <a:off x="3448806" y="1903473"/>
              <a:ext cx="5294387" cy="3051054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405" y="1428287"/>
              <a:ext cx="2935595" cy="4724119"/>
            </a:xfrm>
            <a:prstGeom prst="rect">
              <a:avLst/>
            </a:prstGeom>
          </p:spPr>
        </p:pic>
      </p:grpSp>
      <p:sp>
        <p:nvSpPr>
          <p:cNvPr id="15" name="ïSļíďé"/>
          <p:cNvSpPr/>
          <p:nvPr/>
        </p:nvSpPr>
        <p:spPr>
          <a:xfrm>
            <a:off x="1157583" y="5244261"/>
            <a:ext cx="4320480" cy="50405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anchor="ctr" anchorCtr="0" forceAA="0" compatLnSpc="1">
            <a:normAutofit lnSpcReduction="10000"/>
          </a:bodyPr>
          <a:lstStyle/>
          <a:p>
            <a:pPr algn="ctr"/>
            <a:r>
              <a:rPr lang="zh-CN" altLang="en-US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实验结果</a:t>
            </a:r>
          </a:p>
        </p:txBody>
      </p:sp>
      <p:sp>
        <p:nvSpPr>
          <p:cNvPr id="16" name="îṧḷïḋe"/>
          <p:cNvSpPr/>
          <p:nvPr/>
        </p:nvSpPr>
        <p:spPr bwMode="auto">
          <a:xfrm>
            <a:off x="7157635" y="1874372"/>
            <a:ext cx="4604520" cy="4557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rm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400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基于注意力机制的</a:t>
            </a:r>
            <a:r>
              <a:rPr lang="en-US" altLang="zh-CN" sz="1400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STAMP</a:t>
            </a:r>
            <a:r>
              <a:rPr lang="zh-CN" altLang="en-US" sz="1400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和</a:t>
            </a:r>
            <a:r>
              <a:rPr lang="en-US" altLang="zh-CN" sz="1400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NARM</a:t>
            </a:r>
            <a:r>
              <a:rPr lang="zh-CN" altLang="en-US" sz="1400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两种模型更加偏爱</a:t>
            </a:r>
            <a:r>
              <a:rPr lang="en-US" altLang="zh-CN" sz="1400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Short session</a:t>
            </a:r>
            <a:r>
              <a:rPr lang="zh-CN" altLang="en-US" sz="1400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的数据，而基于</a:t>
            </a:r>
            <a:r>
              <a:rPr lang="en-US" altLang="zh-CN" sz="1400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GNN</a:t>
            </a:r>
            <a:r>
              <a:rPr lang="zh-CN" altLang="en-US" sz="1400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的</a:t>
            </a:r>
            <a:r>
              <a:rPr lang="en-US" altLang="zh-CN" sz="1400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SR-GNN</a:t>
            </a:r>
            <a:r>
              <a:rPr lang="zh-CN" altLang="en-US" sz="1400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和</a:t>
            </a:r>
            <a:r>
              <a:rPr lang="en-US" altLang="zh-CN" sz="1400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DHCN</a:t>
            </a:r>
            <a:r>
              <a:rPr lang="zh-CN" altLang="en-US" sz="1400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在</a:t>
            </a:r>
            <a:r>
              <a:rPr lang="en-US" altLang="zh-CN" sz="1400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Long session</a:t>
            </a:r>
            <a:r>
              <a:rPr lang="zh-CN" altLang="en-US" sz="1400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的数据上表现更好。</a:t>
            </a:r>
            <a:endParaRPr lang="en-US" altLang="zh-CN" sz="1400" b="1" dirty="0"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400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在两个数据集的两种情况下，</a:t>
            </a:r>
            <a:r>
              <a:rPr lang="en-US" altLang="zh-CN" sz="1400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DHCN</a:t>
            </a:r>
            <a:r>
              <a:rPr lang="zh-CN" altLang="en-US" sz="1400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的性能都比其他的</a:t>
            </a:r>
            <a:r>
              <a:rPr lang="en-US" altLang="zh-CN" sz="1400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baseline</a:t>
            </a:r>
            <a:r>
              <a:rPr lang="zh-CN" altLang="en-US" sz="1400" b="1" dirty="0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rPr>
              <a:t>要好。</a:t>
            </a:r>
            <a:endParaRPr lang="en-US" altLang="zh-CN" sz="1400" b="1" dirty="0"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85873E-8CD2-4CF3-AF20-737CDCF1BC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3" y="868819"/>
            <a:ext cx="6839905" cy="4458322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1330960" y="299432"/>
            <a:ext cx="5674275" cy="738664"/>
            <a:chOff x="1564640" y="614772"/>
            <a:chExt cx="4765041" cy="738664"/>
          </a:xfrm>
        </p:grpSpPr>
        <p:sp>
          <p:nvSpPr>
            <p:cNvPr id="26" name="文本框 25"/>
            <p:cNvSpPr txBox="1"/>
            <p:nvPr/>
          </p:nvSpPr>
          <p:spPr>
            <a:xfrm>
              <a:off x="1564640" y="614772"/>
              <a:ext cx="37185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600" dirty="0">
                  <a:solidFill>
                    <a:schemeClr val="accent1">
                      <a:lumMod val="75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实验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564640" y="1014882"/>
              <a:ext cx="4765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spc="600" dirty="0">
                  <a:solidFill>
                    <a:schemeClr val="accent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Experiments</a:t>
              </a:r>
              <a:endParaRPr lang="zh-CN" altLang="en-US" sz="1600" spc="600" dirty="0">
                <a:solidFill>
                  <a:schemeClr val="accent1"/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0" y="1991360"/>
            <a:ext cx="12192000" cy="4866640"/>
            <a:chOff x="0" y="1991360"/>
            <a:chExt cx="12192000" cy="4866640"/>
          </a:xfrm>
        </p:grpSpPr>
        <p:sp>
          <p:nvSpPr>
            <p:cNvPr id="19" name="矩形 18"/>
            <p:cNvSpPr/>
            <p:nvPr/>
          </p:nvSpPr>
          <p:spPr>
            <a:xfrm>
              <a:off x="0" y="3429000"/>
              <a:ext cx="12192000" cy="3429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137920" y="1991360"/>
              <a:ext cx="2875280" cy="2875280"/>
              <a:chOff x="1137920" y="1991360"/>
              <a:chExt cx="2875280" cy="2875280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1137920" y="1991360"/>
                <a:ext cx="2875280" cy="287528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803400" y="2443450"/>
                <a:ext cx="154432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dirty="0">
                    <a:solidFill>
                      <a:schemeClr val="bg1"/>
                    </a:solidFill>
                    <a:effectLst>
                      <a:outerShdw blurRad="76200" sx="107000" sy="107000" algn="ctr" rotWithShape="0">
                        <a:prstClr val="black">
                          <a:alpha val="49000"/>
                        </a:prstClr>
                      </a:outerShdw>
                    </a:effectLst>
                    <a:latin typeface="Open Sans" panose="020B0606030504020204" pitchFamily="34" charset="0"/>
                    <a:ea typeface="微软雅黑" panose="020B0503020204020204" pitchFamily="34" charset="-122"/>
                    <a:cs typeface="Open Sans" panose="020B0606030504020204" pitchFamily="34" charset="0"/>
                    <a:sym typeface="Open Sans" panose="020B0606030504020204" pitchFamily="34" charset="0"/>
                  </a:rPr>
                  <a:t>4</a:t>
                </a:r>
                <a:endParaRPr lang="zh-CN" altLang="en-US" sz="9600" dirty="0">
                  <a:solidFill>
                    <a:schemeClr val="bg1"/>
                  </a:solidFill>
                  <a:effectLst>
                    <a:outerShdw blurRad="76200" sx="107000" sy="107000" algn="ctr" rotWithShape="0">
                      <a:prstClr val="black">
                        <a:alpha val="49000"/>
                      </a:prstClr>
                    </a:outerShdw>
                  </a:effectLst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29" name="直角三角形 28"/>
              <p:cNvSpPr/>
              <p:nvPr/>
            </p:nvSpPr>
            <p:spPr>
              <a:xfrm>
                <a:off x="1137920" y="1991360"/>
                <a:ext cx="1615440" cy="287528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1259840" y="3978209"/>
                <a:ext cx="263144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spc="600" dirty="0">
                    <a:solidFill>
                      <a:schemeClr val="bg1"/>
                    </a:solidFill>
                    <a:latin typeface="Open Sans" panose="020B0606030504020204" pitchFamily="34" charset="0"/>
                    <a:ea typeface="微软雅黑" panose="020B0503020204020204" pitchFamily="34" charset="-122"/>
                    <a:cs typeface="Open Sans" panose="020B0606030504020204" pitchFamily="34" charset="0"/>
                    <a:sym typeface="Open Sans" panose="020B0606030504020204" pitchFamily="34" charset="0"/>
                  </a:rPr>
                  <a:t>PART </a:t>
                </a:r>
              </a:p>
              <a:p>
                <a:pPr algn="ctr"/>
                <a:r>
                  <a:rPr lang="en-US" altLang="zh-CN" sz="2400" b="1" spc="600" dirty="0">
                    <a:solidFill>
                      <a:schemeClr val="bg1"/>
                    </a:solidFill>
                    <a:latin typeface="Open Sans" panose="020B0606030504020204" pitchFamily="34" charset="0"/>
                    <a:ea typeface="微软雅黑" panose="020B0503020204020204" pitchFamily="34" charset="-122"/>
                    <a:cs typeface="Open Sans" panose="020B0606030504020204" pitchFamily="34" charset="0"/>
                    <a:sym typeface="Open Sans" panose="020B0606030504020204" pitchFamily="34" charset="0"/>
                  </a:rPr>
                  <a:t>Four</a:t>
                </a:r>
                <a:endParaRPr lang="zh-CN" altLang="en-US" sz="2400" b="1" spc="600" dirty="0">
                  <a:solidFill>
                    <a:schemeClr val="bg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4952277" y="3571943"/>
              <a:ext cx="50784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rPr>
                <a:t>Contribution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952278" y="4866640"/>
              <a:ext cx="5624282" cy="461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sz="1400" b="1" spc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总结本文贡献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952278" y="2387015"/>
              <a:ext cx="50553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spc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总结</a:t>
              </a: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11145520" y="3429000"/>
              <a:ext cx="1046480" cy="3429000"/>
              <a:chOff x="11145520" y="3429000"/>
              <a:chExt cx="1046480" cy="3429000"/>
            </a:xfrm>
          </p:grpSpPr>
          <p:sp useBgFill="1">
            <p:nvSpPr>
              <p:cNvPr id="25" name="矩形 24"/>
              <p:cNvSpPr/>
              <p:nvPr/>
            </p:nvSpPr>
            <p:spPr>
              <a:xfrm>
                <a:off x="11145520" y="3429000"/>
                <a:ext cx="1046480" cy="239174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 useBgFill="1">
            <p:nvSpPr>
              <p:cNvPr id="26" name="矩形 25"/>
              <p:cNvSpPr/>
              <p:nvPr/>
            </p:nvSpPr>
            <p:spPr>
              <a:xfrm>
                <a:off x="11145520" y="3429000"/>
                <a:ext cx="1046480" cy="3429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699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74393" y="285141"/>
            <a:ext cx="712727" cy="684812"/>
            <a:chOff x="4570473" y="781806"/>
            <a:chExt cx="5589527" cy="53706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-5580000">
              <a:off x="3448806" y="1903473"/>
              <a:ext cx="5294387" cy="305105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405" y="1428287"/>
              <a:ext cx="2935595" cy="4724119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1330960" y="299432"/>
            <a:ext cx="5674274" cy="738664"/>
            <a:chOff x="1564640" y="614772"/>
            <a:chExt cx="4765040" cy="738664"/>
          </a:xfrm>
        </p:grpSpPr>
        <p:sp>
          <p:nvSpPr>
            <p:cNvPr id="6" name="文本框 5"/>
            <p:cNvSpPr txBox="1"/>
            <p:nvPr/>
          </p:nvSpPr>
          <p:spPr>
            <a:xfrm>
              <a:off x="1564640" y="614772"/>
              <a:ext cx="37185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600" dirty="0">
                  <a:solidFill>
                    <a:schemeClr val="accent1">
                      <a:lumMod val="75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贡献</a:t>
              </a:r>
              <a:endParaRPr lang="en-US" altLang="zh-CN" sz="2000" b="1" spc="600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564640" y="1014882"/>
              <a:ext cx="4765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spc="600" dirty="0">
                  <a:solidFill>
                    <a:schemeClr val="accent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Contribution</a:t>
              </a: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113" y="125468"/>
            <a:ext cx="1148148" cy="114814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4235398-C171-4DE4-AC74-C9B2A981C9AA}"/>
              </a:ext>
            </a:extLst>
          </p:cNvPr>
          <p:cNvSpPr/>
          <p:nvPr/>
        </p:nvSpPr>
        <p:spPr>
          <a:xfrm>
            <a:off x="977795" y="1796867"/>
            <a:ext cx="102364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提出了一种新颖的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SBR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双通道超图卷积网络（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DHCN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），通过超图建模可以捕获项目之间的高阶关系和跨会话的信息。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7C4739-5DAD-4157-B0A7-0070E03356E8}"/>
              </a:ext>
            </a:extLst>
          </p:cNvPr>
          <p:cNvSpPr/>
          <p:nvPr/>
        </p:nvSpPr>
        <p:spPr>
          <a:xfrm>
            <a:off x="963508" y="2971136"/>
            <a:ext cx="102364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将自监督的任务集成到（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DHCN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）中，以增强超图建模并改善其推荐任务性能。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21A4412-F4CB-4B34-8265-DE9D04671348}"/>
              </a:ext>
            </a:extLst>
          </p:cNvPr>
          <p:cNvSpPr/>
          <p:nvPr/>
        </p:nvSpPr>
        <p:spPr>
          <a:xfrm>
            <a:off x="963508" y="4140687"/>
            <a:ext cx="102364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大量实验表明，我们提出的模型具有优于最新基准的压倒性优势，并且在基准数据集方面实现了具有统计意义的显着改进。</a:t>
            </a:r>
          </a:p>
        </p:txBody>
      </p:sp>
    </p:spTree>
    <p:extLst>
      <p:ext uri="{BB962C8B-B14F-4D97-AF65-F5344CB8AC3E}">
        <p14:creationId xmlns:p14="http://schemas.microsoft.com/office/powerpoint/2010/main" val="194401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113" y="125468"/>
            <a:ext cx="1148148" cy="1148148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374393" y="285141"/>
            <a:ext cx="712727" cy="684812"/>
            <a:chOff x="4570473" y="781806"/>
            <a:chExt cx="5589527" cy="5370600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-5580000">
              <a:off x="3448806" y="1903473"/>
              <a:ext cx="5294387" cy="3051054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405" y="1428287"/>
              <a:ext cx="2935595" cy="4724119"/>
            </a:xfrm>
            <a:prstGeom prst="rect">
              <a:avLst/>
            </a:prstGeom>
          </p:spPr>
        </p:pic>
      </p:grpSp>
      <p:grpSp>
        <p:nvGrpSpPr>
          <p:cNvPr id="25" name="组合 24"/>
          <p:cNvGrpSpPr/>
          <p:nvPr/>
        </p:nvGrpSpPr>
        <p:grpSpPr>
          <a:xfrm>
            <a:off x="1330960" y="299432"/>
            <a:ext cx="5674275" cy="738664"/>
            <a:chOff x="1564640" y="614772"/>
            <a:chExt cx="4765041" cy="738664"/>
          </a:xfrm>
        </p:grpSpPr>
        <p:sp>
          <p:nvSpPr>
            <p:cNvPr id="26" name="文本框 25"/>
            <p:cNvSpPr txBox="1"/>
            <p:nvPr/>
          </p:nvSpPr>
          <p:spPr>
            <a:xfrm>
              <a:off x="1564640" y="614772"/>
              <a:ext cx="37185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600" dirty="0">
                  <a:solidFill>
                    <a:schemeClr val="accent1">
                      <a:lumMod val="75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总结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564640" y="1014882"/>
              <a:ext cx="4765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spc="600" dirty="0">
                  <a:solidFill>
                    <a:schemeClr val="accent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Conclusion</a:t>
              </a:r>
              <a:endParaRPr lang="zh-CN" altLang="en-US" sz="1600" spc="600" dirty="0">
                <a:solidFill>
                  <a:schemeClr val="accent1"/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</p:grpSp>
      <p:sp>
        <p:nvSpPr>
          <p:cNvPr id="30" name="îṧḷïḋe"/>
          <p:cNvSpPr/>
          <p:nvPr/>
        </p:nvSpPr>
        <p:spPr bwMode="auto">
          <a:xfrm>
            <a:off x="1004480" y="1853359"/>
            <a:ext cx="9654284" cy="4557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根据最后的结果和消融实验来看，超图在会话推荐中中的表现性能特别好。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将自监督学习（对比学习）融入进来，但没有构建新的下游任务，这种</a:t>
            </a:r>
            <a:r>
              <a:rPr lang="zh-CN" altLang="en-US"/>
              <a:t>对比的方法是否</a:t>
            </a:r>
            <a:r>
              <a:rPr lang="zh-CN" altLang="en-US" dirty="0"/>
              <a:t>可以引入长短期兴趣建模中。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在</a:t>
            </a:r>
            <a:r>
              <a:rPr lang="en-US" altLang="zh-CN" dirty="0"/>
              <a:t>DIGINETICA</a:t>
            </a:r>
            <a:r>
              <a:rPr lang="zh-CN" altLang="en-US" dirty="0"/>
              <a:t>数据集上的性能提升有点夸张。</a:t>
            </a:r>
            <a:endParaRPr lang="en-US" altLang="zh-CN" sz="1400" b="1" dirty="0"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53987D9-13A0-4DA7-8C45-0B280FE074F2}"/>
              </a:ext>
            </a:extLst>
          </p:cNvPr>
          <p:cNvGrpSpPr/>
          <p:nvPr/>
        </p:nvGrpSpPr>
        <p:grpSpPr>
          <a:xfrm>
            <a:off x="5110621" y="4842886"/>
            <a:ext cx="3807911" cy="1315572"/>
            <a:chOff x="4470401" y="4741409"/>
            <a:chExt cx="2966382" cy="102483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0373CD67-56F8-4851-B775-D5ED2115A2CC}"/>
                </a:ext>
              </a:extLst>
            </p:cNvPr>
            <p:cNvSpPr txBox="1"/>
            <p:nvPr/>
          </p:nvSpPr>
          <p:spPr>
            <a:xfrm>
              <a:off x="4470401" y="4741409"/>
              <a:ext cx="974902" cy="287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Session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8BAED9C-951A-4B1C-9675-D98F3C83B149}"/>
                </a:ext>
              </a:extLst>
            </p:cNvPr>
            <p:cNvSpPr txBox="1"/>
            <p:nvPr/>
          </p:nvSpPr>
          <p:spPr>
            <a:xfrm>
              <a:off x="4761332" y="5478535"/>
              <a:ext cx="752080" cy="287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F0000"/>
                  </a:solidFill>
                </a:rPr>
                <a:t>SSL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6866737-53FC-4759-99CC-635B9C4CA66D}"/>
                </a:ext>
              </a:extLst>
            </p:cNvPr>
            <p:cNvSpPr txBox="1"/>
            <p:nvPr/>
          </p:nvSpPr>
          <p:spPr>
            <a:xfrm>
              <a:off x="6077346" y="5103257"/>
              <a:ext cx="1359437" cy="287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H2-DHCN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D776042A-7CB4-4741-ADC8-D2ABE38F98D4}"/>
                </a:ext>
              </a:extLst>
            </p:cNvPr>
            <p:cNvCxnSpPr>
              <a:cxnSpLocks/>
              <a:stCxn id="2" idx="3"/>
              <a:endCxn id="12" idx="1"/>
            </p:cNvCxnSpPr>
            <p:nvPr/>
          </p:nvCxnSpPr>
          <p:spPr>
            <a:xfrm>
              <a:off x="5445303" y="4885265"/>
              <a:ext cx="632043" cy="3618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ACAFC1C6-2970-4FBF-A303-C18E3CF0F05C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 flipV="1">
              <a:off x="5513412" y="5247113"/>
              <a:ext cx="563933" cy="3752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E64B7923-CB26-48F7-BF19-41F02E26CA3C}"/>
              </a:ext>
            </a:extLst>
          </p:cNvPr>
          <p:cNvCxnSpPr>
            <a:cxnSpLocks/>
            <a:stCxn id="23" idx="3"/>
            <a:endCxn id="12" idx="1"/>
          </p:cNvCxnSpPr>
          <p:nvPr/>
        </p:nvCxnSpPr>
        <p:spPr>
          <a:xfrm>
            <a:off x="6167074" y="5455923"/>
            <a:ext cx="1006364" cy="36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0E0F15DA-F78A-4960-A904-C899C158AD66}"/>
              </a:ext>
            </a:extLst>
          </p:cNvPr>
          <p:cNvSpPr txBox="1"/>
          <p:nvPr/>
        </p:nvSpPr>
        <p:spPr>
          <a:xfrm>
            <a:off x="4616998" y="5271257"/>
            <a:ext cx="1550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Hypergraph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312160"/>
            <a:ext cx="12192000" cy="3569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0" y="3312160"/>
            <a:ext cx="11564620" cy="3220720"/>
            <a:chOff x="-429260" y="701040"/>
            <a:chExt cx="11564620" cy="3220720"/>
          </a:xfrm>
        </p:grpSpPr>
        <p:sp>
          <p:nvSpPr>
            <p:cNvPr id="7" name="文本框 6"/>
            <p:cNvSpPr txBox="1"/>
            <p:nvPr/>
          </p:nvSpPr>
          <p:spPr>
            <a:xfrm>
              <a:off x="2668270" y="701040"/>
              <a:ext cx="8467090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4000" b="1" spc="1500" dirty="0">
                  <a:solidFill>
                    <a:schemeClr val="tx2"/>
                  </a:solidFill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rPr>
                <a:t>THANKS FOR YOU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348480" y="1408926"/>
              <a:ext cx="67868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4000" b="1" spc="2000" dirty="0">
                  <a:solidFill>
                    <a:schemeClr val="tx2"/>
                  </a:solidFill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rPr>
                <a:t>非常感谢您的聆听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-429260" y="3215005"/>
              <a:ext cx="3983990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i="1" spc="600" dirty="0">
                  <a:solidFill>
                    <a:schemeClr val="tx2"/>
                  </a:solidFill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rPr>
                <a:t>2 0 2 1</a:t>
              </a: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80" y="387350"/>
            <a:ext cx="800100" cy="8001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85956" y="602734"/>
            <a:ext cx="2279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/>
                </a:solidFill>
                <a:latin typeface="迷你简启体" pitchFamily="65" charset="-122"/>
                <a:ea typeface="迷你简启体" pitchFamily="65" charset="-122"/>
              </a:rPr>
              <a:t>华东师范大学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0" y="1991360"/>
            <a:ext cx="12192000" cy="4866640"/>
            <a:chOff x="0" y="1991360"/>
            <a:chExt cx="12192000" cy="4866640"/>
          </a:xfrm>
        </p:grpSpPr>
        <p:sp>
          <p:nvSpPr>
            <p:cNvPr id="19" name="矩形 18"/>
            <p:cNvSpPr/>
            <p:nvPr/>
          </p:nvSpPr>
          <p:spPr>
            <a:xfrm>
              <a:off x="0" y="3429000"/>
              <a:ext cx="12192000" cy="3429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137920" y="1991360"/>
              <a:ext cx="2875280" cy="2875280"/>
              <a:chOff x="1137920" y="1991360"/>
              <a:chExt cx="2875280" cy="2875280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1137920" y="1991360"/>
                <a:ext cx="2875280" cy="287528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803400" y="2443450"/>
                <a:ext cx="154432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dirty="0">
                    <a:solidFill>
                      <a:schemeClr val="bg1"/>
                    </a:solidFill>
                    <a:effectLst>
                      <a:outerShdw blurRad="76200" sx="107000" sy="107000" algn="ctr" rotWithShape="0">
                        <a:prstClr val="black">
                          <a:alpha val="49000"/>
                        </a:prstClr>
                      </a:outerShdw>
                    </a:effectLst>
                    <a:latin typeface="Open Sans" panose="020B0606030504020204" pitchFamily="34" charset="0"/>
                    <a:ea typeface="微软雅黑" panose="020B0503020204020204" pitchFamily="34" charset="-122"/>
                    <a:cs typeface="Open Sans" panose="020B0606030504020204" pitchFamily="34" charset="0"/>
                    <a:sym typeface="Open Sans" panose="020B0606030504020204" pitchFamily="34" charset="0"/>
                  </a:rPr>
                  <a:t>1</a:t>
                </a:r>
                <a:endParaRPr lang="zh-CN" altLang="en-US" sz="9600" dirty="0">
                  <a:solidFill>
                    <a:schemeClr val="bg1"/>
                  </a:solidFill>
                  <a:effectLst>
                    <a:outerShdw blurRad="76200" sx="107000" sy="107000" algn="ctr" rotWithShape="0">
                      <a:prstClr val="black">
                        <a:alpha val="49000"/>
                      </a:prstClr>
                    </a:outerShdw>
                  </a:effectLst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29" name="直角三角形 28"/>
              <p:cNvSpPr/>
              <p:nvPr/>
            </p:nvSpPr>
            <p:spPr>
              <a:xfrm>
                <a:off x="1137920" y="1991360"/>
                <a:ext cx="1615440" cy="287528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1259840" y="3978209"/>
                <a:ext cx="26314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spc="600" dirty="0">
                    <a:solidFill>
                      <a:schemeClr val="bg1"/>
                    </a:solidFill>
                    <a:latin typeface="Open Sans" panose="020B0606030504020204" pitchFamily="34" charset="0"/>
                    <a:ea typeface="微软雅黑" panose="020B0503020204020204" pitchFamily="34" charset="-122"/>
                    <a:cs typeface="Open Sans" panose="020B0606030504020204" pitchFamily="34" charset="0"/>
                    <a:sym typeface="Open Sans" panose="020B0606030504020204" pitchFamily="34" charset="0"/>
                  </a:rPr>
                  <a:t>PART ONE</a:t>
                </a:r>
                <a:endParaRPr lang="zh-CN" altLang="en-US" sz="2400" b="1" spc="600" dirty="0">
                  <a:solidFill>
                    <a:schemeClr val="bg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4952277" y="3571943"/>
              <a:ext cx="50784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Motivation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952278" y="2387015"/>
              <a:ext cx="50553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spc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动机</a:t>
              </a: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11145520" y="3429000"/>
              <a:ext cx="1046480" cy="3429000"/>
              <a:chOff x="11145520" y="3429000"/>
              <a:chExt cx="1046480" cy="3429000"/>
            </a:xfrm>
          </p:grpSpPr>
          <p:sp useBgFill="1">
            <p:nvSpPr>
              <p:cNvPr id="25" name="矩形 24"/>
              <p:cNvSpPr/>
              <p:nvPr/>
            </p:nvSpPr>
            <p:spPr>
              <a:xfrm>
                <a:off x="11145520" y="3429000"/>
                <a:ext cx="1046480" cy="239174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 useBgFill="1">
            <p:nvSpPr>
              <p:cNvPr id="26" name="矩形 25"/>
              <p:cNvSpPr/>
              <p:nvPr/>
            </p:nvSpPr>
            <p:spPr>
              <a:xfrm>
                <a:off x="11145520" y="3429000"/>
                <a:ext cx="1046480" cy="3429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74393" y="285141"/>
            <a:ext cx="712727" cy="684812"/>
            <a:chOff x="4570473" y="781806"/>
            <a:chExt cx="5589527" cy="53706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-5580000">
              <a:off x="3448806" y="1903473"/>
              <a:ext cx="5294387" cy="305105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405" y="1428287"/>
              <a:ext cx="2935595" cy="4724119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1330960" y="299432"/>
            <a:ext cx="5674274" cy="738664"/>
            <a:chOff x="1564640" y="614772"/>
            <a:chExt cx="4765040" cy="738664"/>
          </a:xfrm>
        </p:grpSpPr>
        <p:sp>
          <p:nvSpPr>
            <p:cNvPr id="6" name="文本框 5"/>
            <p:cNvSpPr txBox="1"/>
            <p:nvPr/>
          </p:nvSpPr>
          <p:spPr>
            <a:xfrm>
              <a:off x="1564640" y="614772"/>
              <a:ext cx="37185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600" dirty="0">
                  <a:solidFill>
                    <a:schemeClr val="accent1">
                      <a:lumMod val="75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基于会话的推荐</a:t>
              </a:r>
              <a:endParaRPr lang="en-US" altLang="zh-CN" sz="2000" b="1" spc="600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564640" y="1014882"/>
              <a:ext cx="4765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spc="600" dirty="0">
                  <a:solidFill>
                    <a:schemeClr val="accent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Session-based Recommendation</a:t>
              </a: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113" y="125468"/>
            <a:ext cx="1148148" cy="1148148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765994CD-6B1E-42A0-91FC-44DA8B560CCD}"/>
              </a:ext>
            </a:extLst>
          </p:cNvPr>
          <p:cNvGrpSpPr/>
          <p:nvPr/>
        </p:nvGrpSpPr>
        <p:grpSpPr>
          <a:xfrm>
            <a:off x="2111375" y="2284476"/>
            <a:ext cx="7896225" cy="2695575"/>
            <a:chOff x="2111375" y="1714957"/>
            <a:chExt cx="7896225" cy="2695575"/>
          </a:xfrm>
        </p:grpSpPr>
        <p:pic>
          <p:nvPicPr>
            <p:cNvPr id="13" name="Picture 2" descr="https://img2018.cnblogs.com/blog/1375102/201909/1375102-20190907105435698-637006652.png">
              <a:extLst>
                <a:ext uri="{FF2B5EF4-FFF2-40B4-BE49-F238E27FC236}">
                  <a16:creationId xmlns:a16="http://schemas.microsoft.com/office/drawing/2014/main" id="{ECDD0400-75A0-40BE-9511-0DE808C563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1375" y="1714957"/>
              <a:ext cx="7896225" cy="2695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2644C61-5824-4906-9A4C-0F98F91C7D60}"/>
                </a:ext>
              </a:extLst>
            </p:cNvPr>
            <p:cNvSpPr/>
            <p:nvPr/>
          </p:nvSpPr>
          <p:spPr>
            <a:xfrm>
              <a:off x="2324317" y="4099207"/>
              <a:ext cx="844767" cy="311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14208F6-068C-4003-9BBD-49210684038A}"/>
                </a:ext>
              </a:extLst>
            </p:cNvPr>
            <p:cNvSpPr/>
            <p:nvPr/>
          </p:nvSpPr>
          <p:spPr>
            <a:xfrm>
              <a:off x="2324317" y="2595757"/>
              <a:ext cx="844767" cy="311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FCD88D7B-76DB-4670-80AA-8022C4CA6A9F}"/>
              </a:ext>
            </a:extLst>
          </p:cNvPr>
          <p:cNvSpPr/>
          <p:nvPr/>
        </p:nvSpPr>
        <p:spPr>
          <a:xfrm>
            <a:off x="1995081" y="5287580"/>
            <a:ext cx="82018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94949"/>
                </a:solidFill>
                <a:latin typeface="Arial" panose="020B0604020202020204" pitchFamily="34" charset="0"/>
              </a:rPr>
              <a:t>（</a:t>
            </a:r>
            <a:r>
              <a:rPr lang="en-US" altLang="zh-CN" dirty="0">
                <a:solidFill>
                  <a:srgbClr val="494949"/>
                </a:solidFill>
                <a:latin typeface="Arial" panose="020B0604020202020204" pitchFamily="34" charset="0"/>
              </a:rPr>
              <a:t>1</a:t>
            </a:r>
            <a:r>
              <a:rPr lang="zh-CN" altLang="en-US" dirty="0">
                <a:solidFill>
                  <a:srgbClr val="494949"/>
                </a:solidFill>
                <a:latin typeface="Arial" panose="020B0604020202020204" pitchFamily="34" charset="0"/>
              </a:rPr>
              <a:t>）某男士定了一张机票、一个旅馆并租了一辆车，他下一步的行动会是什么？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3904B6C-1D85-4462-866D-ACF2AA10D464}"/>
              </a:ext>
            </a:extLst>
          </p:cNvPr>
          <p:cNvSpPr/>
          <p:nvPr/>
        </p:nvSpPr>
        <p:spPr>
          <a:xfrm>
            <a:off x="1995081" y="5852719"/>
            <a:ext cx="82018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94949"/>
                </a:solidFill>
                <a:latin typeface="Arial" panose="020B0604020202020204" pitchFamily="34" charset="0"/>
              </a:rPr>
              <a:t>（</a:t>
            </a:r>
            <a:r>
              <a:rPr lang="en-US" altLang="zh-CN" dirty="0">
                <a:solidFill>
                  <a:srgbClr val="494949"/>
                </a:solidFill>
                <a:latin typeface="Arial" panose="020B0604020202020204" pitchFamily="34" charset="0"/>
              </a:rPr>
              <a:t>2</a:t>
            </a:r>
            <a:r>
              <a:rPr lang="zh-CN" altLang="en-US" dirty="0">
                <a:solidFill>
                  <a:srgbClr val="494949"/>
                </a:solidFill>
                <a:latin typeface="Arial" panose="020B0604020202020204" pitchFamily="34" charset="0"/>
              </a:rPr>
              <a:t>）某女士买了一个手机、一个手表和一副耳机后，她接下来会买什么？</a:t>
            </a:r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681A2BE-BD26-4E67-B8B5-103FDA46FB83}"/>
              </a:ext>
            </a:extLst>
          </p:cNvPr>
          <p:cNvSpPr/>
          <p:nvPr/>
        </p:nvSpPr>
        <p:spPr>
          <a:xfrm>
            <a:off x="1745293" y="1199621"/>
            <a:ext cx="90378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基于会话的推荐算法</a:t>
            </a:r>
            <a:r>
              <a:rPr lang="en-US" altLang="zh-CN" dirty="0"/>
              <a:t>(Session-based Recommendation)</a:t>
            </a:r>
            <a:r>
              <a:rPr lang="zh-CN" altLang="en-US" dirty="0"/>
              <a:t>是指在用户未登录状态下</a:t>
            </a:r>
            <a:r>
              <a:rPr lang="en-US" altLang="zh-CN" dirty="0"/>
              <a:t>, </a:t>
            </a:r>
            <a:r>
              <a:rPr lang="zh-CN" altLang="en-US" dirty="0"/>
              <a:t>仅仅依赖匿名会话进行用户下一个行为预测的一种算法</a:t>
            </a:r>
            <a:r>
              <a:rPr lang="en-US" altLang="zh-CN" dirty="0"/>
              <a:t>, </a:t>
            </a:r>
            <a:r>
              <a:rPr lang="zh-CN" altLang="en-US" dirty="0"/>
              <a:t>在许多领域</a:t>
            </a:r>
            <a:r>
              <a:rPr lang="en-US" altLang="zh-CN" dirty="0"/>
              <a:t>(</a:t>
            </a:r>
            <a:r>
              <a:rPr lang="zh-CN" altLang="en-US" dirty="0"/>
              <a:t>如电商、短视频、直播等</a:t>
            </a:r>
            <a:r>
              <a:rPr lang="en-US" altLang="zh-CN" dirty="0"/>
              <a:t>)</a:t>
            </a:r>
            <a:r>
              <a:rPr lang="zh-CN" altLang="en-US" dirty="0"/>
              <a:t>有着重要的作用</a:t>
            </a:r>
            <a:r>
              <a:rPr lang="en-US" altLang="zh-CN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74393" y="285141"/>
            <a:ext cx="712727" cy="684812"/>
            <a:chOff x="4570473" y="781806"/>
            <a:chExt cx="5589527" cy="53706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-5580000">
              <a:off x="3448806" y="1903473"/>
              <a:ext cx="5294387" cy="305105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405" y="1428287"/>
              <a:ext cx="2935595" cy="4724119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1330960" y="299432"/>
            <a:ext cx="5674274" cy="738664"/>
            <a:chOff x="1564640" y="614772"/>
            <a:chExt cx="4765040" cy="738664"/>
          </a:xfrm>
        </p:grpSpPr>
        <p:sp>
          <p:nvSpPr>
            <p:cNvPr id="6" name="文本框 5"/>
            <p:cNvSpPr txBox="1"/>
            <p:nvPr/>
          </p:nvSpPr>
          <p:spPr>
            <a:xfrm>
              <a:off x="1564640" y="614772"/>
              <a:ext cx="37185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600" dirty="0">
                  <a:solidFill>
                    <a:schemeClr val="accent1">
                      <a:lumMod val="75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基于会话的推荐</a:t>
              </a:r>
              <a:endParaRPr lang="en-US" altLang="zh-CN" sz="2000" b="1" spc="600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564640" y="1014882"/>
              <a:ext cx="4765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spc="600" dirty="0">
                  <a:solidFill>
                    <a:schemeClr val="accent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Session-based Recommendation</a:t>
              </a: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113" y="125468"/>
            <a:ext cx="1148148" cy="1148148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4681A2BE-BD26-4E67-B8B5-103FDA46FB83}"/>
              </a:ext>
            </a:extLst>
          </p:cNvPr>
          <p:cNvSpPr/>
          <p:nvPr/>
        </p:nvSpPr>
        <p:spPr>
          <a:xfrm>
            <a:off x="1745293" y="1199621"/>
            <a:ext cx="90378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基于会话的推荐算法</a:t>
            </a:r>
            <a:r>
              <a:rPr lang="en-US" altLang="zh-CN" dirty="0"/>
              <a:t>(Session-based Recommendation)</a:t>
            </a:r>
            <a:r>
              <a:rPr lang="zh-CN" altLang="en-US" dirty="0"/>
              <a:t>是指在用户未登录状态下</a:t>
            </a:r>
            <a:r>
              <a:rPr lang="en-US" altLang="zh-CN" dirty="0"/>
              <a:t>, </a:t>
            </a:r>
            <a:r>
              <a:rPr lang="zh-CN" altLang="en-US" dirty="0"/>
              <a:t>仅仅依赖匿名会话进行用户下一个行为预测的一种算法</a:t>
            </a:r>
            <a:r>
              <a:rPr lang="en-US" altLang="zh-CN" dirty="0"/>
              <a:t>, </a:t>
            </a:r>
            <a:r>
              <a:rPr lang="zh-CN" altLang="en-US" dirty="0"/>
              <a:t>在许多领域</a:t>
            </a:r>
            <a:r>
              <a:rPr lang="en-US" altLang="zh-CN" dirty="0"/>
              <a:t>(</a:t>
            </a:r>
            <a:r>
              <a:rPr lang="zh-CN" altLang="en-US" dirty="0"/>
              <a:t>如电商、短视频、直播等</a:t>
            </a:r>
            <a:r>
              <a:rPr lang="en-US" altLang="zh-CN" dirty="0"/>
              <a:t>)</a:t>
            </a:r>
            <a:r>
              <a:rPr lang="zh-CN" altLang="en-US" dirty="0"/>
              <a:t>有着重要的作用</a:t>
            </a:r>
            <a:r>
              <a:rPr lang="en-US" altLang="zh-CN" dirty="0"/>
              <a:t>.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740A64F-0129-4C64-B7D1-53495F32A0CF}"/>
              </a:ext>
            </a:extLst>
          </p:cNvPr>
          <p:cNvSpPr/>
          <p:nvPr/>
        </p:nvSpPr>
        <p:spPr>
          <a:xfrm>
            <a:off x="1745293" y="2577108"/>
            <a:ext cx="9037820" cy="24046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基于会话的推荐：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/>
              <a:t>session</a:t>
            </a:r>
            <a:r>
              <a:rPr lang="zh-CN" altLang="en-US" dirty="0"/>
              <a:t>行为长度相比于序列推荐更短。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用户长期偏好完全未知</a:t>
            </a:r>
            <a:r>
              <a:rPr lang="en-US" altLang="zh-CN" dirty="0"/>
              <a:t>, </a:t>
            </a:r>
            <a:r>
              <a:rPr lang="zh-CN" altLang="en-US" dirty="0"/>
              <a:t>主要侧重于建模用户近期实时兴趣。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希望通过建模会话内和会话间的依赖关系来进行推荐。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在工业界中，主要应用于召回阶段。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33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74393" y="285141"/>
            <a:ext cx="712727" cy="684812"/>
            <a:chOff x="4570473" y="781806"/>
            <a:chExt cx="5589527" cy="53706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-5580000">
              <a:off x="3448806" y="1903473"/>
              <a:ext cx="5294387" cy="305105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405" y="1428287"/>
              <a:ext cx="2935595" cy="4724119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1330960" y="299432"/>
            <a:ext cx="5674274" cy="738664"/>
            <a:chOff x="1564640" y="614772"/>
            <a:chExt cx="4765040" cy="738664"/>
          </a:xfrm>
        </p:grpSpPr>
        <p:sp>
          <p:nvSpPr>
            <p:cNvPr id="6" name="文本框 5"/>
            <p:cNvSpPr txBox="1"/>
            <p:nvPr/>
          </p:nvSpPr>
          <p:spPr>
            <a:xfrm>
              <a:off x="1564640" y="614772"/>
              <a:ext cx="37185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600" dirty="0">
                  <a:solidFill>
                    <a:schemeClr val="accent1">
                      <a:lumMod val="75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超图</a:t>
              </a:r>
              <a:endParaRPr lang="en-US" altLang="zh-CN" sz="2000" b="1" spc="600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564640" y="1014882"/>
              <a:ext cx="4765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spc="600" dirty="0">
                  <a:solidFill>
                    <a:schemeClr val="accent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Hypergraph</a:t>
              </a: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113" y="125468"/>
            <a:ext cx="1148148" cy="11481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B9BB6E8-E93C-4388-9B5B-C3399A93BB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59" y="1698450"/>
            <a:ext cx="5558555" cy="395803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25F001C-B87A-455B-A622-B1D30A660CEC}"/>
              </a:ext>
            </a:extLst>
          </p:cNvPr>
          <p:cNvSpPr/>
          <p:nvPr/>
        </p:nvSpPr>
        <p:spPr>
          <a:xfrm>
            <a:off x="7005234" y="1738476"/>
            <a:ext cx="270243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/>
              <a:t>Hypergraph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v3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v3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v6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v4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350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74393" y="285141"/>
            <a:ext cx="712727" cy="684812"/>
            <a:chOff x="4570473" y="781806"/>
            <a:chExt cx="5589527" cy="53706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-5580000">
              <a:off x="3448806" y="1903473"/>
              <a:ext cx="5294387" cy="305105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405" y="1428287"/>
              <a:ext cx="2935595" cy="4724119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1330960" y="299432"/>
            <a:ext cx="5674274" cy="738664"/>
            <a:chOff x="1564640" y="614772"/>
            <a:chExt cx="4765040" cy="738664"/>
          </a:xfrm>
        </p:grpSpPr>
        <p:sp>
          <p:nvSpPr>
            <p:cNvPr id="6" name="文本框 5"/>
            <p:cNvSpPr txBox="1"/>
            <p:nvPr/>
          </p:nvSpPr>
          <p:spPr>
            <a:xfrm>
              <a:off x="1564640" y="614772"/>
              <a:ext cx="37185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600" dirty="0">
                  <a:solidFill>
                    <a:schemeClr val="accent1">
                      <a:lumMod val="75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动机</a:t>
              </a:r>
              <a:endParaRPr lang="en-US" altLang="zh-CN" sz="2000" b="1" spc="600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564640" y="1014882"/>
              <a:ext cx="4765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spc="600" dirty="0">
                  <a:solidFill>
                    <a:schemeClr val="accent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Motivation</a:t>
              </a: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113" y="125468"/>
            <a:ext cx="1148148" cy="114814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4235398-C171-4DE4-AC74-C9B2A981C9AA}"/>
              </a:ext>
            </a:extLst>
          </p:cNvPr>
          <p:cNvSpPr/>
          <p:nvPr/>
        </p:nvSpPr>
        <p:spPr>
          <a:xfrm>
            <a:off x="963508" y="1908543"/>
            <a:ext cx="102364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认为用户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商品的交互是时序相关的但并不是严格顺序依赖（在音乐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中用户会选择随机或者顺序播放自己的歌单，但这并不影响用户的偏好）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7C4739-5DAD-4157-B0A7-0070E03356E8}"/>
              </a:ext>
            </a:extLst>
          </p:cNvPr>
          <p:cNvSpPr/>
          <p:nvPr/>
        </p:nvSpPr>
        <p:spPr>
          <a:xfrm>
            <a:off x="963508" y="3020945"/>
            <a:ext cx="102364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GNN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的会话推荐模型可以捕获成对项目之间的关系，而真实场景中是项目的关系是多对多且高阶的。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21A4412-F4CB-4B34-8265-DE9D04671348}"/>
              </a:ext>
            </a:extLst>
          </p:cNvPr>
          <p:cNvSpPr/>
          <p:nvPr/>
        </p:nvSpPr>
        <p:spPr>
          <a:xfrm>
            <a:off x="963508" y="4133348"/>
            <a:ext cx="102364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构建超图后，可以使用超图来学习会话内的关系，然后使用了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line graph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来学习会话间的关系。</a:t>
            </a:r>
          </a:p>
        </p:txBody>
      </p:sp>
    </p:spTree>
    <p:extLst>
      <p:ext uri="{BB962C8B-B14F-4D97-AF65-F5344CB8AC3E}">
        <p14:creationId xmlns:p14="http://schemas.microsoft.com/office/powerpoint/2010/main" val="56931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0" y="1991360"/>
            <a:ext cx="12192000" cy="4866640"/>
            <a:chOff x="0" y="1991360"/>
            <a:chExt cx="12192000" cy="4866640"/>
          </a:xfrm>
        </p:grpSpPr>
        <p:sp>
          <p:nvSpPr>
            <p:cNvPr id="19" name="矩形 18"/>
            <p:cNvSpPr/>
            <p:nvPr/>
          </p:nvSpPr>
          <p:spPr>
            <a:xfrm>
              <a:off x="0" y="3429000"/>
              <a:ext cx="12192000" cy="3429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137920" y="1991360"/>
              <a:ext cx="2875280" cy="2875280"/>
              <a:chOff x="1137920" y="1991360"/>
              <a:chExt cx="2875280" cy="2875280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1137920" y="1991360"/>
                <a:ext cx="2875280" cy="287528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803400" y="2443450"/>
                <a:ext cx="154432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600" dirty="0">
                    <a:solidFill>
                      <a:schemeClr val="bg1"/>
                    </a:solidFill>
                    <a:effectLst>
                      <a:outerShdw blurRad="76200" sx="107000" sy="107000" algn="ctr" rotWithShape="0">
                        <a:prstClr val="black">
                          <a:alpha val="49000"/>
                        </a:prstClr>
                      </a:outerShdw>
                    </a:effectLst>
                    <a:latin typeface="Open Sans" panose="020B0606030504020204" pitchFamily="34" charset="0"/>
                    <a:ea typeface="微软雅黑" panose="020B0503020204020204" pitchFamily="34" charset="-122"/>
                    <a:cs typeface="Open Sans" panose="020B0606030504020204" pitchFamily="34" charset="0"/>
                    <a:sym typeface="Open Sans" panose="020B0606030504020204" pitchFamily="34" charset="0"/>
                  </a:rPr>
                  <a:t>2</a:t>
                </a:r>
                <a:endParaRPr lang="zh-CN" altLang="en-US" sz="9600" dirty="0">
                  <a:solidFill>
                    <a:schemeClr val="bg1"/>
                  </a:solidFill>
                  <a:effectLst>
                    <a:outerShdw blurRad="76200" sx="107000" sy="107000" algn="ctr" rotWithShape="0">
                      <a:prstClr val="black">
                        <a:alpha val="49000"/>
                      </a:prstClr>
                    </a:outerShdw>
                  </a:effectLst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  <p:sp>
            <p:nvSpPr>
              <p:cNvPr id="29" name="直角三角形 28"/>
              <p:cNvSpPr/>
              <p:nvPr/>
            </p:nvSpPr>
            <p:spPr>
              <a:xfrm>
                <a:off x="1137920" y="1991360"/>
                <a:ext cx="1615440" cy="287528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1259840" y="3978209"/>
                <a:ext cx="26314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spc="600" dirty="0">
                    <a:solidFill>
                      <a:schemeClr val="bg1"/>
                    </a:solidFill>
                    <a:latin typeface="Open Sans" panose="020B0606030504020204" pitchFamily="34" charset="0"/>
                    <a:ea typeface="微软雅黑" panose="020B0503020204020204" pitchFamily="34" charset="-122"/>
                    <a:cs typeface="Open Sans" panose="020B0606030504020204" pitchFamily="34" charset="0"/>
                    <a:sym typeface="Open Sans" panose="020B0606030504020204" pitchFamily="34" charset="0"/>
                  </a:rPr>
                  <a:t>PART TWO</a:t>
                </a:r>
                <a:endParaRPr lang="zh-CN" altLang="en-US" sz="2400" b="1" spc="600" dirty="0">
                  <a:solidFill>
                    <a:schemeClr val="bg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cs typeface="Open Sans" panose="020B0606030504020204" pitchFamily="34" charset="0"/>
                  <a:sym typeface="Open Sans" panose="020B0606030504020204" pitchFamily="34" charset="0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4952277" y="3571943"/>
              <a:ext cx="50784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Model</a:t>
              </a:r>
              <a:endParaRPr lang="zh-CN" altLang="en-US" sz="2800" b="1" dirty="0"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952278" y="2387015"/>
              <a:ext cx="50553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spc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模型</a:t>
              </a: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11145520" y="3429000"/>
              <a:ext cx="1046480" cy="3429000"/>
              <a:chOff x="11145520" y="3429000"/>
              <a:chExt cx="1046480" cy="3429000"/>
            </a:xfrm>
          </p:grpSpPr>
          <p:sp useBgFill="1">
            <p:nvSpPr>
              <p:cNvPr id="25" name="矩形 24"/>
              <p:cNvSpPr/>
              <p:nvPr/>
            </p:nvSpPr>
            <p:spPr>
              <a:xfrm>
                <a:off x="11145520" y="3429000"/>
                <a:ext cx="1046480" cy="239174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  <p:sp useBgFill="1">
            <p:nvSpPr>
              <p:cNvPr id="26" name="矩形 25"/>
              <p:cNvSpPr/>
              <p:nvPr/>
            </p:nvSpPr>
            <p:spPr>
              <a:xfrm>
                <a:off x="11145520" y="3429000"/>
                <a:ext cx="1046480" cy="3429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74393" y="285141"/>
            <a:ext cx="712727" cy="684812"/>
            <a:chOff x="4570473" y="781806"/>
            <a:chExt cx="5589527" cy="53706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-5580000">
              <a:off x="3448806" y="1903473"/>
              <a:ext cx="5294387" cy="305105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405" y="1428287"/>
              <a:ext cx="2935595" cy="4724119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1330960" y="299432"/>
            <a:ext cx="5674274" cy="738664"/>
            <a:chOff x="1564640" y="614772"/>
            <a:chExt cx="4765040" cy="738664"/>
          </a:xfrm>
        </p:grpSpPr>
        <p:sp>
          <p:nvSpPr>
            <p:cNvPr id="6" name="文本框 5"/>
            <p:cNvSpPr txBox="1"/>
            <p:nvPr/>
          </p:nvSpPr>
          <p:spPr>
            <a:xfrm>
              <a:off x="1564640" y="614772"/>
              <a:ext cx="37185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600" dirty="0">
                  <a:solidFill>
                    <a:schemeClr val="accent1">
                      <a:lumMod val="75000"/>
                    </a:schemeClr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符号定义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564640" y="1014882"/>
              <a:ext cx="4765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spc="600" dirty="0">
                  <a:solidFill>
                    <a:schemeClr val="accent1"/>
                  </a:solidFill>
                  <a:latin typeface="Open Sans" panose="020B0606030504020204" pitchFamily="34" charset="0"/>
                  <a:ea typeface="微软雅黑" panose="020B0503020204020204" pitchFamily="34" charset="-122"/>
                  <a:sym typeface="Open Sans" panose="020B0606030504020204" pitchFamily="34" charset="0"/>
                </a:rPr>
                <a:t>Sign Statement</a:t>
              </a:r>
              <a:endParaRPr lang="zh-CN" altLang="en-US" sz="1600" spc="600" dirty="0">
                <a:solidFill>
                  <a:schemeClr val="accent1"/>
                </a:solidFill>
                <a:latin typeface="Open Sans" panose="020B0606030504020204" pitchFamily="34" charset="0"/>
                <a:ea typeface="微软雅黑" panose="020B0503020204020204" pitchFamily="34" charset="-122"/>
                <a:sym typeface="Open Sans" panose="020B0606030504020204" pitchFamily="34" charset="0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113" y="125468"/>
            <a:ext cx="1148148" cy="11481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/>
              </p:cNvPr>
              <p:cNvSpPr/>
              <p:nvPr/>
            </p:nvSpPr>
            <p:spPr>
              <a:xfrm>
                <a:off x="1251268" y="1673726"/>
                <a:ext cx="9660889" cy="40135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latin typeface="Arial" panose="020B0604020202020204" pitchFamily="34" charset="0"/>
                  </a:rPr>
                  <a:t>Item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集合：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 </a:t>
                </a:r>
                <a:endParaRPr lang="en-US" altLang="zh-CN" sz="24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会话交互序列：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		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Arial" panose="020B0604020202020204" pitchFamily="34" charset="0"/>
                  </a:rPr>
                  <a:t>超图：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i="1" dirty="0">
                  <a:latin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Arial" panose="020B0604020202020204" pitchFamily="34" charset="0"/>
                  </a:rPr>
                  <a:t>超边</a:t>
                </a:r>
                <a14:m>
                  <m:oMath xmlns:m="http://schemas.openxmlformats.org/officeDocument/2006/math">
                    <m:r>
                      <a:rPr lang="zh-CN" altLang="en-US" sz="2400" i="0" dirty="0">
                        <a:latin typeface="Cambria Math" panose="02040503050406030204" pitchFamily="18" charset="0"/>
                      </a:rPr>
                      <m:t>：</m:t>
                    </m:r>
                    <m:r>
                      <a:rPr lang="az-Cyrl-AZ" altLang="zh-CN" sz="2400" i="1" dirty="0">
                        <a:latin typeface="Cambria Math" panose="02040503050406030204" pitchFamily="18" charset="0"/>
                      </a:rPr>
                      <m:t>ԑ</m:t>
                    </m:r>
                    <m:r>
                      <m:rPr>
                        <m:nor/>
                      </m:rPr>
                      <a:rPr lang="en-US" altLang="zh-CN" sz="2400" i="1">
                        <a:latin typeface="Arial" panose="020B0604020202020204" pitchFamily="34" charset="0"/>
                      </a:rPr>
                      <m:t>∈</m:t>
                    </m:r>
                    <m:r>
                      <m:rPr>
                        <m:nor/>
                      </m:rPr>
                      <a:rPr lang="en-US" altLang="zh-CN" sz="2400" i="1">
                        <a:latin typeface="Arial" panose="020B0604020202020204" pitchFamily="34" charset="0"/>
                      </a:rPr>
                      <m:t>E</m:t>
                    </m:r>
                  </m:oMath>
                </a14:m>
                <a:r>
                  <a:rPr lang="en-US" altLang="zh-CN" sz="2400" i="1" dirty="0">
                    <a:latin typeface="Arial" panose="020B0604020202020204" pitchFamily="34" charset="0"/>
                  </a:rPr>
                  <a:t> 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M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条</m:t>
                    </m:r>
                  </m:oMath>
                </a14:m>
                <a:r>
                  <a:rPr lang="zh-CN" altLang="en-US" sz="2400" dirty="0"/>
                  <a:t>超边</a:t>
                </a:r>
                <a:r>
                  <a:rPr lang="en-US" altLang="zh-CN" sz="2400" dirty="0"/>
                  <a:t>, </a:t>
                </a:r>
                <a:r>
                  <a:rPr lang="en-US" altLang="zh-CN" sz="2400" b="1" dirty="0"/>
                  <a:t>W</a:t>
                </a:r>
                <a:r>
                  <a:rPr lang="en-US" altLang="zh-CN" sz="2400" dirty="0"/>
                  <a:t>∈R</a:t>
                </a:r>
                <a:r>
                  <a:rPr lang="en-US" altLang="zh-CN" sz="2400" baseline="30000" dirty="0"/>
                  <a:t>M×M</a:t>
                </a:r>
                <a:br>
                  <a:rPr lang="en-US" altLang="zh-CN" sz="2400" dirty="0"/>
                </a:br>
                <a:r>
                  <a:rPr lang="zh-CN" altLang="en-US" sz="2400" dirty="0"/>
                  <a:t>超图的邻接矩阵：</a:t>
                </a:r>
                <a:r>
                  <a:rPr lang="en-US" altLang="zh-CN" sz="2400" b="1" dirty="0"/>
                  <a:t>H</a:t>
                </a:r>
                <a:r>
                  <a:rPr lang="en-US" altLang="zh-CN" sz="2400" dirty="0"/>
                  <a:t>∈R</a:t>
                </a:r>
                <a:r>
                  <a:rPr lang="en-US" altLang="zh-CN" sz="2400" baseline="30000" dirty="0"/>
                  <a:t>N×M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/>
                  <a:t>节点的度：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az-Cyrl-AZ" altLang="zh-CN" sz="2400" i="1" dirty="0">
                            <a:latin typeface="Cambria Math" panose="02040503050406030204" pitchFamily="18" charset="0"/>
                          </a:rPr>
                          <m:t>ԑ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az-Cyrl-AZ" altLang="zh-CN" sz="2400" i="1" dirty="0">
                                <a:latin typeface="Cambria Math" panose="02040503050406030204" pitchFamily="18" charset="0"/>
                              </a:rPr>
                              <m:t>ԑԑ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az-Cyrl-AZ" altLang="zh-CN" sz="2400" i="1" dirty="0">
                                <a:latin typeface="Cambria Math" panose="02040503050406030204" pitchFamily="18" charset="0"/>
                              </a:rPr>
                              <m:t>ԑ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sz="2400" dirty="0"/>
                  <a:t> </a:t>
                </a:r>
                <a:r>
                  <a:rPr lang="zh-CN" altLang="en-US" sz="2400" dirty="0"/>
                  <a:t>，对角矩阵</a:t>
                </a:r>
                <a:endParaRPr lang="en-US" altLang="zh-CN" sz="24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/>
                  <a:t>超边的度：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a:rPr lang="az-Cyrl-AZ" altLang="zh-CN" sz="2400" i="1" dirty="0">
                            <a:latin typeface="Cambria Math" panose="02040503050406030204" pitchFamily="18" charset="0"/>
                          </a:rPr>
                          <m:t>ԑԑ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az-Cyrl-AZ" altLang="zh-CN" sz="2400" i="1" dirty="0">
                                <a:latin typeface="Cambria Math" panose="02040503050406030204" pitchFamily="18" charset="0"/>
                              </a:rPr>
                              <m:t>ԑ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2400" dirty="0"/>
                  <a:t>，对角矩阵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14" name="矩形 13">
                <a:extLst/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268" y="1673726"/>
                <a:ext cx="9660889" cy="4013599"/>
              </a:xfrm>
              <a:prstGeom prst="rect">
                <a:avLst/>
              </a:prstGeom>
              <a:blipFill>
                <a:blip r:embed="rId6"/>
                <a:stretch>
                  <a:fillRect l="-946" b="-217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3219</TotalTime>
  <Words>2062</Words>
  <Application>Microsoft Office PowerPoint</Application>
  <PresentationFormat>宽屏</PresentationFormat>
  <Paragraphs>225</Paragraphs>
  <Slides>24</Slides>
  <Notes>24</Notes>
  <HiddenSlides>1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Open Sans</vt:lpstr>
      <vt:lpstr>等线</vt:lpstr>
      <vt:lpstr>等线 Light</vt:lpstr>
      <vt:lpstr>迷你简启体</vt:lpstr>
      <vt:lpstr>微软雅黑</vt:lpstr>
      <vt:lpstr>逐浪细阁体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</dc:title>
  <dc:creator>刘 思蜀</dc:creator>
  <cp:lastModifiedBy>canon</cp:lastModifiedBy>
  <cp:revision>563</cp:revision>
  <dcterms:created xsi:type="dcterms:W3CDTF">2018-09-27T05:15:00Z</dcterms:created>
  <dcterms:modified xsi:type="dcterms:W3CDTF">2021-03-26T01:00:19Z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2052-11.1.0.9175</vt:lpwstr>
  </property>
</Properties>
</file>